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6" r:id="rId1"/>
  </p:sldMasterIdLst>
  <p:notesMasterIdLst>
    <p:notesMasterId r:id="rId24"/>
  </p:notesMasterIdLst>
  <p:sldIdLst>
    <p:sldId id="256" r:id="rId2"/>
    <p:sldId id="284" r:id="rId3"/>
    <p:sldId id="276" r:id="rId4"/>
    <p:sldId id="275" r:id="rId5"/>
    <p:sldId id="277" r:id="rId6"/>
    <p:sldId id="279" r:id="rId7"/>
    <p:sldId id="257" r:id="rId8"/>
    <p:sldId id="285" r:id="rId9"/>
    <p:sldId id="258" r:id="rId10"/>
    <p:sldId id="260" r:id="rId11"/>
    <p:sldId id="261" r:id="rId12"/>
    <p:sldId id="287" r:id="rId13"/>
    <p:sldId id="288" r:id="rId14"/>
    <p:sldId id="289" r:id="rId15"/>
    <p:sldId id="263" r:id="rId16"/>
    <p:sldId id="280" r:id="rId17"/>
    <p:sldId id="291" r:id="rId18"/>
    <p:sldId id="267" r:id="rId19"/>
    <p:sldId id="292" r:id="rId20"/>
    <p:sldId id="293" r:id="rId21"/>
    <p:sldId id="283" r:id="rId22"/>
    <p:sldId id="264" r:id="rId23"/>
  </p:sldIdLst>
  <p:sldSz cx="9144000" cy="6858000" type="screen4x3"/>
  <p:notesSz cx="6854825" cy="92408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5" autoAdjust="0"/>
    <p:restoredTop sz="89020" autoAdjust="0"/>
  </p:normalViewPr>
  <p:slideViewPr>
    <p:cSldViewPr snapToGrid="0">
      <p:cViewPr varScale="1">
        <p:scale>
          <a:sx n="73" d="100"/>
          <a:sy n="73" d="100"/>
        </p:scale>
        <p:origin x="1675"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0213" cy="46355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3025" y="0"/>
            <a:ext cx="2970213" cy="463550"/>
          </a:xfrm>
          <a:prstGeom prst="rect">
            <a:avLst/>
          </a:prstGeom>
        </p:spPr>
        <p:txBody>
          <a:bodyPr vert="horz" lIns="91440" tIns="45720" rIns="91440" bIns="45720" rtlCol="0"/>
          <a:lstStyle>
            <a:lvl1pPr algn="r">
              <a:defRPr sz="1200"/>
            </a:lvl1pPr>
          </a:lstStyle>
          <a:p>
            <a:fld id="{D363BBE2-CA85-42FA-ACA9-1A8721FF0B0D}" type="datetimeFigureOut">
              <a:rPr lang="en-US" smtClean="0"/>
              <a:t>7/22/2026</a:t>
            </a:fld>
            <a:endParaRPr lang="en-US"/>
          </a:p>
        </p:txBody>
      </p:sp>
      <p:sp>
        <p:nvSpPr>
          <p:cNvPr id="4" name="Slide Image Placeholder 3"/>
          <p:cNvSpPr>
            <a:spLocks noGrp="1" noRot="1" noChangeAspect="1"/>
          </p:cNvSpPr>
          <p:nvPr>
            <p:ph type="sldImg" idx="2"/>
          </p:nvPr>
        </p:nvSpPr>
        <p:spPr>
          <a:xfrm>
            <a:off x="1349375" y="1155700"/>
            <a:ext cx="4156075" cy="31178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46588"/>
            <a:ext cx="5483225" cy="36385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7288"/>
            <a:ext cx="2970213" cy="46355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3025" y="8777288"/>
            <a:ext cx="2970213" cy="463550"/>
          </a:xfrm>
          <a:prstGeom prst="rect">
            <a:avLst/>
          </a:prstGeom>
        </p:spPr>
        <p:txBody>
          <a:bodyPr vert="horz" lIns="91440" tIns="45720" rIns="91440" bIns="45720" rtlCol="0" anchor="b"/>
          <a:lstStyle>
            <a:lvl1pPr algn="r">
              <a:defRPr sz="1200"/>
            </a:lvl1pPr>
          </a:lstStyle>
          <a:p>
            <a:fld id="{1BD58E50-5291-47F9-9550-6E92E6512952}" type="slidenum">
              <a:rPr lang="en-US" smtClean="0"/>
              <a:t>‹#›</a:t>
            </a:fld>
            <a:endParaRPr lang="en-US"/>
          </a:p>
        </p:txBody>
      </p:sp>
    </p:spTree>
    <p:extLst>
      <p:ext uri="{BB962C8B-B14F-4D97-AF65-F5344CB8AC3E}">
        <p14:creationId xmlns:p14="http://schemas.microsoft.com/office/powerpoint/2010/main" val="16716346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49375" y="1155700"/>
            <a:ext cx="4156075" cy="31178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BD58E50-5291-47F9-9550-6E92E6512952}" type="slidenum">
              <a:rPr lang="en-US" smtClean="0"/>
              <a:t>7</a:t>
            </a:fld>
            <a:endParaRPr lang="en-US"/>
          </a:p>
        </p:txBody>
      </p:sp>
    </p:spTree>
    <p:extLst>
      <p:ext uri="{BB962C8B-B14F-4D97-AF65-F5344CB8AC3E}">
        <p14:creationId xmlns:p14="http://schemas.microsoft.com/office/powerpoint/2010/main" val="22128468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C9096D-8DDD-093C-BA53-7FF2381028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BFF3D1-9062-3A00-293F-40042B83AB40}"/>
              </a:ext>
            </a:extLst>
          </p:cNvPr>
          <p:cNvSpPr>
            <a:spLocks noGrp="1" noRot="1" noChangeAspect="1"/>
          </p:cNvSpPr>
          <p:nvPr>
            <p:ph type="sldImg"/>
          </p:nvPr>
        </p:nvSpPr>
        <p:spPr>
          <a:xfrm>
            <a:off x="1349375" y="1155700"/>
            <a:ext cx="4156075" cy="3117850"/>
          </a:xfrm>
        </p:spPr>
      </p:sp>
      <p:sp>
        <p:nvSpPr>
          <p:cNvPr id="3" name="Notes Placeholder 2">
            <a:extLst>
              <a:ext uri="{FF2B5EF4-FFF2-40B4-BE49-F238E27FC236}">
                <a16:creationId xmlns:a16="http://schemas.microsoft.com/office/drawing/2014/main" id="{D077048E-C62C-C893-285B-1D7E84FC727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9DD58FE-85C9-0EA2-6175-3D83A9160E84}"/>
              </a:ext>
            </a:extLst>
          </p:cNvPr>
          <p:cNvSpPr>
            <a:spLocks noGrp="1"/>
          </p:cNvSpPr>
          <p:nvPr>
            <p:ph type="sldNum" sz="quarter" idx="5"/>
          </p:nvPr>
        </p:nvSpPr>
        <p:spPr/>
        <p:txBody>
          <a:bodyPr/>
          <a:lstStyle/>
          <a:p>
            <a:fld id="{1BD58E50-5291-47F9-9550-6E92E6512952}" type="slidenum">
              <a:rPr lang="en-US" smtClean="0"/>
              <a:t>8</a:t>
            </a:fld>
            <a:endParaRPr lang="en-US"/>
          </a:p>
        </p:txBody>
      </p:sp>
    </p:spTree>
    <p:extLst>
      <p:ext uri="{BB962C8B-B14F-4D97-AF65-F5344CB8AC3E}">
        <p14:creationId xmlns:p14="http://schemas.microsoft.com/office/powerpoint/2010/main" val="41612516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BD58E50-5291-47F9-9550-6E92E6512952}" type="slidenum">
              <a:rPr lang="en-US" smtClean="0"/>
              <a:t>12</a:t>
            </a:fld>
            <a:endParaRPr lang="en-US"/>
          </a:p>
        </p:txBody>
      </p:sp>
    </p:spTree>
    <p:extLst>
      <p:ext uri="{BB962C8B-B14F-4D97-AF65-F5344CB8AC3E}">
        <p14:creationId xmlns:p14="http://schemas.microsoft.com/office/powerpoint/2010/main" val="15749175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9C7190-CBF6-D5C7-4220-854F63F069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209145-BA93-D741-2C62-6AE60CEE42B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46D94C-6E9B-2B47-B37C-63A4A7C5250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AA23F89-91C3-786F-CB21-D8708833A09F}"/>
              </a:ext>
            </a:extLst>
          </p:cNvPr>
          <p:cNvSpPr>
            <a:spLocks noGrp="1"/>
          </p:cNvSpPr>
          <p:nvPr>
            <p:ph type="sldNum" sz="quarter" idx="5"/>
          </p:nvPr>
        </p:nvSpPr>
        <p:spPr/>
        <p:txBody>
          <a:bodyPr/>
          <a:lstStyle/>
          <a:p>
            <a:fld id="{1BD58E50-5291-47F9-9550-6E92E6512952}" type="slidenum">
              <a:rPr lang="en-US" smtClean="0"/>
              <a:t>13</a:t>
            </a:fld>
            <a:endParaRPr lang="en-US"/>
          </a:p>
        </p:txBody>
      </p:sp>
    </p:spTree>
    <p:extLst>
      <p:ext uri="{BB962C8B-B14F-4D97-AF65-F5344CB8AC3E}">
        <p14:creationId xmlns:p14="http://schemas.microsoft.com/office/powerpoint/2010/main" val="27106494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49375" y="1155700"/>
            <a:ext cx="4156075" cy="31178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BD58E50-5291-47F9-9550-6E92E6512952}" type="slidenum">
              <a:rPr lang="en-US" smtClean="0"/>
              <a:t>15</a:t>
            </a:fld>
            <a:endParaRPr lang="en-US"/>
          </a:p>
        </p:txBody>
      </p:sp>
    </p:spTree>
    <p:extLst>
      <p:ext uri="{BB962C8B-B14F-4D97-AF65-F5344CB8AC3E}">
        <p14:creationId xmlns:p14="http://schemas.microsoft.com/office/powerpoint/2010/main" val="36594321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49375" y="1155700"/>
            <a:ext cx="4156075" cy="31178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BD58E50-5291-47F9-9550-6E92E6512952}" type="slidenum">
              <a:rPr lang="en-US" smtClean="0"/>
              <a:t>16</a:t>
            </a:fld>
            <a:endParaRPr lang="en-US"/>
          </a:p>
        </p:txBody>
      </p:sp>
    </p:spTree>
    <p:extLst>
      <p:ext uri="{BB962C8B-B14F-4D97-AF65-F5344CB8AC3E}">
        <p14:creationId xmlns:p14="http://schemas.microsoft.com/office/powerpoint/2010/main" val="29814515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419DE7-8382-20F6-8134-3C5526CE47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52C2FB-B9F9-3EFD-F57E-751FA9B20001}"/>
              </a:ext>
            </a:extLst>
          </p:cNvPr>
          <p:cNvSpPr>
            <a:spLocks noGrp="1" noRot="1" noChangeAspect="1"/>
          </p:cNvSpPr>
          <p:nvPr>
            <p:ph type="sldImg"/>
          </p:nvPr>
        </p:nvSpPr>
        <p:spPr>
          <a:xfrm>
            <a:off x="1349375" y="1155700"/>
            <a:ext cx="4156075" cy="3117850"/>
          </a:xfrm>
        </p:spPr>
      </p:sp>
      <p:sp>
        <p:nvSpPr>
          <p:cNvPr id="3" name="Notes Placeholder 2">
            <a:extLst>
              <a:ext uri="{FF2B5EF4-FFF2-40B4-BE49-F238E27FC236}">
                <a16:creationId xmlns:a16="http://schemas.microsoft.com/office/drawing/2014/main" id="{E85DFCAD-89DB-481F-00E7-FC62FE3C20B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93CCB21-4B03-F74B-0553-054BEA4F4CD4}"/>
              </a:ext>
            </a:extLst>
          </p:cNvPr>
          <p:cNvSpPr>
            <a:spLocks noGrp="1"/>
          </p:cNvSpPr>
          <p:nvPr>
            <p:ph type="sldNum" sz="quarter" idx="5"/>
          </p:nvPr>
        </p:nvSpPr>
        <p:spPr/>
        <p:txBody>
          <a:bodyPr/>
          <a:lstStyle/>
          <a:p>
            <a:fld id="{1BD58E50-5291-47F9-9550-6E92E6512952}" type="slidenum">
              <a:rPr lang="en-US" smtClean="0"/>
              <a:t>17</a:t>
            </a:fld>
            <a:endParaRPr lang="en-US"/>
          </a:p>
        </p:txBody>
      </p:sp>
    </p:spTree>
    <p:extLst>
      <p:ext uri="{BB962C8B-B14F-4D97-AF65-F5344CB8AC3E}">
        <p14:creationId xmlns:p14="http://schemas.microsoft.com/office/powerpoint/2010/main" val="1661656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r>
              <a:rPr lang="en-US"/>
              <a:t>9/12/2024</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10F0E88-5F52-45FC-9532-365E47B0CA78}" type="slidenum">
              <a:rPr lang="en-US" smtClean="0"/>
              <a:t>‹#›</a:t>
            </a:fld>
            <a:endParaRPr lang="en-US" dirty="0"/>
          </a:p>
        </p:txBody>
      </p:sp>
    </p:spTree>
    <p:extLst>
      <p:ext uri="{BB962C8B-B14F-4D97-AF65-F5344CB8AC3E}">
        <p14:creationId xmlns:p14="http://schemas.microsoft.com/office/powerpoint/2010/main" val="2639453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a:t>9/12/2024</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10F0E88-5F52-45FC-9532-365E47B0CA78}" type="slidenum">
              <a:rPr lang="en-US" smtClean="0"/>
              <a:t>‹#›</a:t>
            </a:fld>
            <a:endParaRPr lang="en-US" dirty="0"/>
          </a:p>
        </p:txBody>
      </p:sp>
    </p:spTree>
    <p:extLst>
      <p:ext uri="{BB962C8B-B14F-4D97-AF65-F5344CB8AC3E}">
        <p14:creationId xmlns:p14="http://schemas.microsoft.com/office/powerpoint/2010/main" val="37524002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en-US"/>
              <a:t>9/12/2024</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10F0E88-5F52-45FC-9532-365E47B0CA78}" type="slidenum">
              <a:rPr lang="en-US" smtClean="0"/>
              <a:t>‹#›</a:t>
            </a:fld>
            <a:endParaRPr lang="en-US" dirty="0"/>
          </a:p>
        </p:txBody>
      </p:sp>
    </p:spTree>
    <p:extLst>
      <p:ext uri="{BB962C8B-B14F-4D97-AF65-F5344CB8AC3E}">
        <p14:creationId xmlns:p14="http://schemas.microsoft.com/office/powerpoint/2010/main" val="21384044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r>
              <a:rPr lang="en-US"/>
              <a:t>9/12/2024</a:t>
            </a:r>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10F0E88-5F52-45FC-9532-365E47B0CA78}" type="slidenum">
              <a:rPr lang="en-US" smtClean="0"/>
              <a:t>‹#›</a:t>
            </a:fld>
            <a:endParaRPr lang="en-US" dirty="0"/>
          </a:p>
        </p:txBody>
      </p:sp>
    </p:spTree>
    <p:extLst>
      <p:ext uri="{BB962C8B-B14F-4D97-AF65-F5344CB8AC3E}">
        <p14:creationId xmlns:p14="http://schemas.microsoft.com/office/powerpoint/2010/main" val="9909954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r>
              <a:rPr lang="en-US"/>
              <a:t>9/12/2024</a:t>
            </a:r>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10F0E88-5F52-45FC-9532-365E47B0CA78}" type="slidenum">
              <a:rPr lang="en-US" smtClean="0"/>
              <a:t>‹#›</a:t>
            </a:fld>
            <a:endParaRPr lang="en-US" dirty="0"/>
          </a:p>
        </p:txBody>
      </p:sp>
    </p:spTree>
    <p:extLst>
      <p:ext uri="{BB962C8B-B14F-4D97-AF65-F5344CB8AC3E}">
        <p14:creationId xmlns:p14="http://schemas.microsoft.com/office/powerpoint/2010/main" val="4539228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r>
              <a:rPr lang="en-US"/>
              <a:t>9/12/2024</a:t>
            </a:r>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10F0E88-5F52-45FC-9532-365E47B0CA78}" type="slidenum">
              <a:rPr lang="en-US" smtClean="0"/>
              <a:t>‹#›</a:t>
            </a:fld>
            <a:endParaRPr lang="en-US" dirty="0"/>
          </a:p>
        </p:txBody>
      </p:sp>
    </p:spTree>
    <p:extLst>
      <p:ext uri="{BB962C8B-B14F-4D97-AF65-F5344CB8AC3E}">
        <p14:creationId xmlns:p14="http://schemas.microsoft.com/office/powerpoint/2010/main" val="6035135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9/12/2024</a:t>
            </a:r>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10F0E88-5F52-45FC-9532-365E47B0CA78}" type="slidenum">
              <a:rPr lang="en-US" smtClean="0"/>
              <a:t>‹#›</a:t>
            </a:fld>
            <a:endParaRPr lang="en-US" dirty="0"/>
          </a:p>
        </p:txBody>
      </p:sp>
    </p:spTree>
    <p:extLst>
      <p:ext uri="{BB962C8B-B14F-4D97-AF65-F5344CB8AC3E}">
        <p14:creationId xmlns:p14="http://schemas.microsoft.com/office/powerpoint/2010/main" val="37623985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9/12/2024</a:t>
            </a:r>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10F0E88-5F52-45FC-9532-365E47B0CA78}" type="slidenum">
              <a:rPr lang="en-US" smtClean="0"/>
              <a:t>‹#›</a:t>
            </a:fld>
            <a:endParaRPr lang="en-US" dirty="0"/>
          </a:p>
        </p:txBody>
      </p:sp>
    </p:spTree>
    <p:extLst>
      <p:ext uri="{BB962C8B-B14F-4D97-AF65-F5344CB8AC3E}">
        <p14:creationId xmlns:p14="http://schemas.microsoft.com/office/powerpoint/2010/main" val="439686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9/12/2024</a:t>
            </a:r>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10F0E88-5F52-45FC-9532-365E47B0CA78}" type="slidenum">
              <a:rPr lang="en-US" smtClean="0"/>
              <a:t>‹#›</a:t>
            </a:fld>
            <a:endParaRPr lang="en-US" dirty="0"/>
          </a:p>
        </p:txBody>
      </p:sp>
    </p:spTree>
    <p:extLst>
      <p:ext uri="{BB962C8B-B14F-4D97-AF65-F5344CB8AC3E}">
        <p14:creationId xmlns:p14="http://schemas.microsoft.com/office/powerpoint/2010/main" val="28784589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a:t>9/12/2024</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10F0E88-5F52-45FC-9532-365E47B0CA78}" type="slidenum">
              <a:rPr lang="en-US" smtClean="0"/>
              <a:t>‹#›</a:t>
            </a:fld>
            <a:endParaRPr lang="en-US" dirty="0"/>
          </a:p>
        </p:txBody>
      </p:sp>
    </p:spTree>
    <p:extLst>
      <p:ext uri="{BB962C8B-B14F-4D97-AF65-F5344CB8AC3E}">
        <p14:creationId xmlns:p14="http://schemas.microsoft.com/office/powerpoint/2010/main" val="27807485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a:t>9/12/2024</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10F0E88-5F52-45FC-9532-365E47B0CA78}" type="slidenum">
              <a:rPr lang="en-US" smtClean="0"/>
              <a:t>‹#›</a:t>
            </a:fld>
            <a:endParaRPr lang="en-US" dirty="0"/>
          </a:p>
        </p:txBody>
      </p:sp>
    </p:spTree>
    <p:extLst>
      <p:ext uri="{BB962C8B-B14F-4D97-AF65-F5344CB8AC3E}">
        <p14:creationId xmlns:p14="http://schemas.microsoft.com/office/powerpoint/2010/main" val="36850567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9/12/2024</a:t>
            </a:r>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10F0E88-5F52-45FC-9532-365E47B0CA78}" type="slidenum">
              <a:rPr lang="en-US" smtClean="0"/>
              <a:t>‹#›</a:t>
            </a:fld>
            <a:endParaRPr lang="en-US" dirty="0"/>
          </a:p>
        </p:txBody>
      </p:sp>
    </p:spTree>
    <p:extLst>
      <p:ext uri="{BB962C8B-B14F-4D97-AF65-F5344CB8AC3E}">
        <p14:creationId xmlns:p14="http://schemas.microsoft.com/office/powerpoint/2010/main" val="225447465"/>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83356" y="1928731"/>
            <a:ext cx="3333749" cy="2624327"/>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B3DC5CEC-C6EE-1B24-D638-0074952E9EE5}"/>
              </a:ext>
            </a:extLst>
          </p:cNvPr>
          <p:cNvSpPr txBox="1"/>
          <p:nvPr/>
        </p:nvSpPr>
        <p:spPr>
          <a:xfrm>
            <a:off x="771525" y="1967266"/>
            <a:ext cx="1971675" cy="2547257"/>
          </a:xfrm>
          <a:prstGeom prst="rect">
            <a:avLst/>
          </a:prstGeom>
          <a:noFill/>
        </p:spPr>
        <p:txBody>
          <a:bodyPr vert="horz" lIns="91440" tIns="45720" rIns="91440" bIns="45720" rtlCol="0" anchor="ctr">
            <a:normAutofit/>
          </a:bodyPr>
          <a:lstStyle/>
          <a:p>
            <a:pPr algn="ctr" defTabSz="914400">
              <a:lnSpc>
                <a:spcPct val="90000"/>
              </a:lnSpc>
              <a:spcBef>
                <a:spcPct val="0"/>
              </a:spcBef>
              <a:spcAft>
                <a:spcPts val="600"/>
              </a:spcAft>
            </a:pPr>
            <a:r>
              <a:rPr lang="en-US" sz="2200" b="1" kern="1200">
                <a:solidFill>
                  <a:srgbClr val="FFFFFF"/>
                </a:solidFill>
                <a:latin typeface="+mj-lt"/>
                <a:ea typeface="+mj-ea"/>
                <a:cs typeface="+mj-cs"/>
              </a:rPr>
              <a:t>VFW AUXILIARY MEMBERSHIP MOMENT</a:t>
            </a:r>
          </a:p>
          <a:p>
            <a:pPr algn="ctr" defTabSz="914400">
              <a:lnSpc>
                <a:spcPct val="90000"/>
              </a:lnSpc>
              <a:spcBef>
                <a:spcPct val="0"/>
              </a:spcBef>
              <a:spcAft>
                <a:spcPts val="600"/>
              </a:spcAft>
            </a:pPr>
            <a:r>
              <a:rPr lang="en-US" sz="2200" b="1" kern="1200">
                <a:solidFill>
                  <a:srgbClr val="FFFFFF"/>
                </a:solidFill>
                <a:latin typeface="+mj-lt"/>
                <a:ea typeface="+mj-ea"/>
                <a:cs typeface="+mj-cs"/>
              </a:rPr>
              <a:t>How to Ensure a Membership Application is Complete</a:t>
            </a:r>
          </a:p>
        </p:txBody>
      </p:sp>
      <p:pic>
        <p:nvPicPr>
          <p:cNvPr id="8" name="Picture 7">
            <a:extLst>
              <a:ext uri="{FF2B5EF4-FFF2-40B4-BE49-F238E27FC236}">
                <a16:creationId xmlns:a16="http://schemas.microsoft.com/office/drawing/2014/main" id="{DA7BC068-3B31-2396-9FE1-D5FAF9326BCB}"/>
              </a:ext>
            </a:extLst>
          </p:cNvPr>
          <p:cNvPicPr>
            <a:picLocks noChangeAspect="1"/>
          </p:cNvPicPr>
          <p:nvPr/>
        </p:nvPicPr>
        <p:blipFill>
          <a:blip r:embed="rId2"/>
          <a:stretch>
            <a:fillRect/>
          </a:stretch>
        </p:blipFill>
        <p:spPr>
          <a:xfrm>
            <a:off x="3582987" y="751243"/>
            <a:ext cx="5085525" cy="5353184"/>
          </a:xfrm>
          <a:prstGeom prst="rect">
            <a:avLst/>
          </a:prstGeom>
        </p:spPr>
      </p:pic>
    </p:spTree>
    <p:extLst>
      <p:ext uri="{BB962C8B-B14F-4D97-AF65-F5344CB8AC3E}">
        <p14:creationId xmlns:p14="http://schemas.microsoft.com/office/powerpoint/2010/main" val="3297177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8ED062A-5B25-151B-DD0D-C9AB453F003B}"/>
              </a:ext>
            </a:extLst>
          </p:cNvPr>
          <p:cNvPicPr>
            <a:picLocks noChangeAspect="1"/>
          </p:cNvPicPr>
          <p:nvPr/>
        </p:nvPicPr>
        <p:blipFill>
          <a:blip r:embed="rId2"/>
          <a:stretch>
            <a:fillRect/>
          </a:stretch>
        </p:blipFill>
        <p:spPr>
          <a:xfrm>
            <a:off x="436880" y="230713"/>
            <a:ext cx="8238845" cy="6372292"/>
          </a:xfrm>
          <a:prstGeom prst="rect">
            <a:avLst/>
          </a:prstGeom>
          <a:ln>
            <a:noFill/>
          </a:ln>
          <a:effectLst>
            <a:outerShdw blurRad="292100" dist="139700" dir="2700000" algn="tl" rotWithShape="0">
              <a:srgbClr val="333333">
                <a:alpha val="65000"/>
              </a:srgbClr>
            </a:outerShdw>
          </a:effectLst>
        </p:spPr>
      </p:pic>
      <p:pic>
        <p:nvPicPr>
          <p:cNvPr id="6" name="Picture 5">
            <a:extLst>
              <a:ext uri="{FF2B5EF4-FFF2-40B4-BE49-F238E27FC236}">
                <a16:creationId xmlns:a16="http://schemas.microsoft.com/office/drawing/2014/main" id="{96FEBF5A-0695-728E-1067-CAC7A22B0BAC}"/>
              </a:ext>
            </a:extLst>
          </p:cNvPr>
          <p:cNvPicPr>
            <a:picLocks noChangeAspect="1"/>
          </p:cNvPicPr>
          <p:nvPr/>
        </p:nvPicPr>
        <p:blipFill>
          <a:blip r:embed="rId3"/>
          <a:stretch>
            <a:fillRect/>
          </a:stretch>
        </p:blipFill>
        <p:spPr>
          <a:xfrm rot="21054407">
            <a:off x="208808" y="230507"/>
            <a:ext cx="2375592" cy="1868974"/>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16084375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5C591D7B-9250-7D21-034C-90FDBFCC17DD}"/>
              </a:ext>
            </a:extLst>
          </p:cNvPr>
          <p:cNvSpPr txBox="1"/>
          <p:nvPr/>
        </p:nvSpPr>
        <p:spPr>
          <a:xfrm>
            <a:off x="429768" y="1742713"/>
            <a:ext cx="8220456" cy="715581"/>
          </a:xfrm>
          <a:prstGeom prst="rect">
            <a:avLst/>
          </a:prstGeom>
          <a:noFill/>
        </p:spPr>
        <p:txBody>
          <a:bodyPr wrap="square">
            <a:spAutoFit/>
          </a:bodyPr>
          <a:lstStyle/>
          <a:p>
            <a:r>
              <a:rPr lang="en-US" sz="1350" dirty="0">
                <a:latin typeface="Arial Narrow" panose="020B0606020202030204" pitchFamily="34" charset="0"/>
              </a:rPr>
              <a:t>One of the most critical steps in considering a new member for the VFW Auxiliary is the careful review of the prospective member’s application details by a three-member Investigating Committee appointed by the Auxiliary President (as outlined in Section 102 of the VFW Auxiliary Bylaws and Ritual).</a:t>
            </a:r>
          </a:p>
        </p:txBody>
      </p:sp>
      <p:sp>
        <p:nvSpPr>
          <p:cNvPr id="9" name="TextBox 8">
            <a:extLst>
              <a:ext uri="{FF2B5EF4-FFF2-40B4-BE49-F238E27FC236}">
                <a16:creationId xmlns:a16="http://schemas.microsoft.com/office/drawing/2014/main" id="{79E002BA-75D0-93C8-8855-DB8D6308F7F4}"/>
              </a:ext>
            </a:extLst>
          </p:cNvPr>
          <p:cNvSpPr txBox="1"/>
          <p:nvPr/>
        </p:nvSpPr>
        <p:spPr>
          <a:xfrm>
            <a:off x="429768" y="2528754"/>
            <a:ext cx="8220456" cy="923330"/>
          </a:xfrm>
          <a:prstGeom prst="rect">
            <a:avLst/>
          </a:prstGeom>
          <a:noFill/>
        </p:spPr>
        <p:txBody>
          <a:bodyPr wrap="square">
            <a:spAutoFit/>
          </a:bodyPr>
          <a:lstStyle/>
          <a:p>
            <a:r>
              <a:rPr lang="en-US" sz="1350" dirty="0">
                <a:latin typeface="Arial Narrow" panose="020B0606020202030204" pitchFamily="34" charset="0"/>
              </a:rPr>
              <a:t>As an exclusive veterans’ service organization, the VFW Auxiliary must ensure that every prospective member’s eligibility has been thoroughly vetted by an Investigating Committee before any action can be taken on the application. According to Page 1 of the VFW Auxiliary Booklet of Instructions, “it is the duty of the Investigating Committee to see that the applications are filled out completely before they are presented to the body for consideration.” The following fields are to be completed on each application:</a:t>
            </a:r>
          </a:p>
        </p:txBody>
      </p:sp>
      <p:sp>
        <p:nvSpPr>
          <p:cNvPr id="11" name="TextBox 10">
            <a:extLst>
              <a:ext uri="{FF2B5EF4-FFF2-40B4-BE49-F238E27FC236}">
                <a16:creationId xmlns:a16="http://schemas.microsoft.com/office/drawing/2014/main" id="{C4E81611-C0C9-0A80-C877-61CBC334940C}"/>
              </a:ext>
            </a:extLst>
          </p:cNvPr>
          <p:cNvSpPr txBox="1"/>
          <p:nvPr/>
        </p:nvSpPr>
        <p:spPr>
          <a:xfrm>
            <a:off x="928116" y="3522544"/>
            <a:ext cx="3136392" cy="2377574"/>
          </a:xfrm>
          <a:prstGeom prst="rect">
            <a:avLst/>
          </a:prstGeom>
          <a:noFill/>
        </p:spPr>
        <p:txBody>
          <a:bodyPr wrap="square">
            <a:spAutoFit/>
          </a:bodyPr>
          <a:lstStyle/>
          <a:p>
            <a:r>
              <a:rPr lang="en-US" sz="1350" dirty="0">
                <a:latin typeface="Arial Narrow" panose="020B0606020202030204" pitchFamily="34" charset="0"/>
              </a:rPr>
              <a:t>• Recruited by</a:t>
            </a:r>
          </a:p>
          <a:p>
            <a:r>
              <a:rPr lang="en-US" sz="1350" dirty="0">
                <a:latin typeface="Arial Narrow" panose="020B0606020202030204" pitchFamily="34" charset="0"/>
              </a:rPr>
              <a:t>• Auxiliary Name and Number</a:t>
            </a:r>
          </a:p>
          <a:p>
            <a:r>
              <a:rPr lang="en-US" sz="1350" dirty="0">
                <a:latin typeface="Arial Narrow" panose="020B0606020202030204" pitchFamily="34" charset="0"/>
              </a:rPr>
              <a:t>• Kind of Membership (annual, life, etc.)</a:t>
            </a:r>
          </a:p>
          <a:p>
            <a:r>
              <a:rPr lang="en-US" sz="1350" dirty="0">
                <a:latin typeface="Arial Narrow" panose="020B0606020202030204" pitchFamily="34" charset="0"/>
              </a:rPr>
              <a:t>• State</a:t>
            </a:r>
          </a:p>
          <a:p>
            <a:r>
              <a:rPr lang="en-US" sz="1350" dirty="0">
                <a:latin typeface="Arial Narrow" panose="020B0606020202030204" pitchFamily="34" charset="0"/>
              </a:rPr>
              <a:t>• Name (spelled correctly)</a:t>
            </a:r>
          </a:p>
          <a:p>
            <a:r>
              <a:rPr lang="en-US" sz="1350" dirty="0">
                <a:latin typeface="Arial Narrow" panose="020B0606020202030204" pitchFamily="34" charset="0"/>
              </a:rPr>
              <a:t>• Date of Birth</a:t>
            </a:r>
          </a:p>
          <a:p>
            <a:r>
              <a:rPr lang="en-US" sz="1350" dirty="0">
                <a:latin typeface="Arial Narrow" panose="020B0606020202030204" pitchFamily="34" charset="0"/>
              </a:rPr>
              <a:t>• Address</a:t>
            </a:r>
          </a:p>
          <a:p>
            <a:r>
              <a:rPr lang="en-US" sz="1350" dirty="0">
                <a:latin typeface="Arial Narrow" panose="020B0606020202030204" pitchFamily="34" charset="0"/>
              </a:rPr>
              <a:t>• Gender</a:t>
            </a:r>
          </a:p>
          <a:p>
            <a:r>
              <a:rPr lang="en-US" sz="1350" dirty="0">
                <a:latin typeface="Arial Narrow" panose="020B0606020202030204" pitchFamily="34" charset="0"/>
              </a:rPr>
              <a:t>• City, State, Zip</a:t>
            </a:r>
          </a:p>
          <a:p>
            <a:r>
              <a:rPr lang="en-US" sz="1350" dirty="0">
                <a:latin typeface="Arial Narrow" panose="020B0606020202030204" pitchFamily="34" charset="0"/>
              </a:rPr>
              <a:t>• Phone</a:t>
            </a:r>
          </a:p>
          <a:p>
            <a:r>
              <a:rPr lang="en-US" sz="1350" dirty="0">
                <a:latin typeface="Arial Narrow" panose="020B0606020202030204" pitchFamily="34" charset="0"/>
              </a:rPr>
              <a:t>• E-mail</a:t>
            </a:r>
          </a:p>
        </p:txBody>
      </p:sp>
      <p:sp>
        <p:nvSpPr>
          <p:cNvPr id="13" name="TextBox 12">
            <a:extLst>
              <a:ext uri="{FF2B5EF4-FFF2-40B4-BE49-F238E27FC236}">
                <a16:creationId xmlns:a16="http://schemas.microsoft.com/office/drawing/2014/main" id="{F878D5DA-F7B6-76BC-AEAB-94C1C2824463}"/>
              </a:ext>
            </a:extLst>
          </p:cNvPr>
          <p:cNvSpPr txBox="1"/>
          <p:nvPr/>
        </p:nvSpPr>
        <p:spPr>
          <a:xfrm>
            <a:off x="4430268" y="3522544"/>
            <a:ext cx="3785616" cy="2169825"/>
          </a:xfrm>
          <a:prstGeom prst="rect">
            <a:avLst/>
          </a:prstGeom>
          <a:noFill/>
        </p:spPr>
        <p:txBody>
          <a:bodyPr wrap="square">
            <a:spAutoFit/>
          </a:bodyPr>
          <a:lstStyle/>
          <a:p>
            <a:r>
              <a:rPr lang="en-US" sz="1350" dirty="0">
                <a:latin typeface="Arial Narrow" panose="020B0606020202030204" pitchFamily="34" charset="0"/>
              </a:rPr>
              <a:t>• Post Affiliated or Non-Affiliated</a:t>
            </a:r>
          </a:p>
          <a:p>
            <a:r>
              <a:rPr lang="en-US" sz="1350" dirty="0">
                <a:latin typeface="Arial Narrow" panose="020B0606020202030204" pitchFamily="34" charset="0"/>
              </a:rPr>
              <a:t>• Relationship</a:t>
            </a:r>
          </a:p>
          <a:p>
            <a:r>
              <a:rPr lang="en-US" sz="1350" dirty="0">
                <a:latin typeface="Arial Narrow" panose="020B0606020202030204" pitchFamily="34" charset="0"/>
              </a:rPr>
              <a:t>• Veteran (name)</a:t>
            </a:r>
          </a:p>
          <a:p>
            <a:r>
              <a:rPr lang="en-US" sz="1350" dirty="0">
                <a:latin typeface="Arial Narrow" panose="020B0606020202030204" pitchFamily="34" charset="0"/>
              </a:rPr>
              <a:t>• Post Number (if applicable)</a:t>
            </a:r>
          </a:p>
          <a:p>
            <a:r>
              <a:rPr lang="en-US" sz="1350" dirty="0">
                <a:latin typeface="Arial Narrow" panose="020B0606020202030204" pitchFamily="34" charset="0"/>
              </a:rPr>
              <a:t>• Name of campaign ribbons or medals</a:t>
            </a:r>
          </a:p>
          <a:p>
            <a:r>
              <a:rPr lang="en-US" sz="1350" dirty="0">
                <a:latin typeface="Arial Narrow" panose="020B0606020202030204" pitchFamily="34" charset="0"/>
              </a:rPr>
              <a:t>• Foreign Service dates</a:t>
            </a:r>
          </a:p>
          <a:p>
            <a:r>
              <a:rPr lang="en-US" sz="1350" dirty="0">
                <a:latin typeface="Arial Narrow" panose="020B0606020202030204" pitchFamily="34" charset="0"/>
              </a:rPr>
              <a:t>• Location</a:t>
            </a:r>
          </a:p>
          <a:p>
            <a:r>
              <a:rPr lang="en-US" sz="1350" dirty="0">
                <a:latin typeface="Arial Narrow" panose="020B0606020202030204" pitchFamily="34" charset="0"/>
              </a:rPr>
              <a:t>• Applicant’s signature and date</a:t>
            </a:r>
          </a:p>
          <a:p>
            <a:r>
              <a:rPr lang="en-US" sz="1350" dirty="0">
                <a:latin typeface="Arial Narrow" panose="020B0606020202030204" pitchFamily="34" charset="0"/>
              </a:rPr>
              <a:t>• Signatures of the Investigating Committee (at least 2)</a:t>
            </a:r>
          </a:p>
          <a:p>
            <a:r>
              <a:rPr lang="en-US" sz="1350" dirty="0">
                <a:latin typeface="Arial Narrow" panose="020B0606020202030204" pitchFamily="34" charset="0"/>
              </a:rPr>
              <a:t>• Signature line following the Obligation</a:t>
            </a:r>
          </a:p>
        </p:txBody>
      </p:sp>
      <p:sp>
        <p:nvSpPr>
          <p:cNvPr id="14" name="TextBox 13">
            <a:extLst>
              <a:ext uri="{FF2B5EF4-FFF2-40B4-BE49-F238E27FC236}">
                <a16:creationId xmlns:a16="http://schemas.microsoft.com/office/drawing/2014/main" id="{BAB180E0-5D1D-FB00-F444-82D081DBBF88}"/>
              </a:ext>
            </a:extLst>
          </p:cNvPr>
          <p:cNvSpPr txBox="1"/>
          <p:nvPr/>
        </p:nvSpPr>
        <p:spPr>
          <a:xfrm>
            <a:off x="539496" y="657800"/>
            <a:ext cx="8001000" cy="707886"/>
          </a:xfrm>
          <a:prstGeom prst="rect">
            <a:avLst/>
          </a:prstGeom>
          <a:noFill/>
        </p:spPr>
        <p:txBody>
          <a:bodyPr wrap="square" rtlCol="0">
            <a:spAutoFit/>
          </a:bodyPr>
          <a:lstStyle/>
          <a:p>
            <a:r>
              <a:rPr lang="en-US" sz="4000" dirty="0">
                <a:latin typeface="Arial" panose="020B0604020202020204" pitchFamily="34" charset="0"/>
                <a:cs typeface="Arial" panose="020B0604020202020204" pitchFamily="34" charset="0"/>
              </a:rPr>
              <a:t>GETTING STARTED</a:t>
            </a:r>
            <a:endParaRPr lang="en-US" sz="4000" dirty="0"/>
          </a:p>
        </p:txBody>
      </p:sp>
    </p:spTree>
    <p:extLst>
      <p:ext uri="{BB962C8B-B14F-4D97-AF65-F5344CB8AC3E}">
        <p14:creationId xmlns:p14="http://schemas.microsoft.com/office/powerpoint/2010/main" val="25082244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15F80F2-9C2B-E51B-203C-3A1BB3E05D10}"/>
              </a:ext>
            </a:extLst>
          </p:cNvPr>
          <p:cNvPicPr>
            <a:picLocks noChangeAspect="1"/>
          </p:cNvPicPr>
          <p:nvPr/>
        </p:nvPicPr>
        <p:blipFill>
          <a:blip r:embed="rId2"/>
          <a:stretch>
            <a:fillRect/>
          </a:stretch>
        </p:blipFill>
        <p:spPr>
          <a:xfrm>
            <a:off x="2170073" y="930657"/>
            <a:ext cx="4803855" cy="5070093"/>
          </a:xfrm>
          <a:prstGeom prst="rect">
            <a:avLst/>
          </a:prstGeom>
        </p:spPr>
      </p:pic>
    </p:spTree>
    <p:extLst>
      <p:ext uri="{BB962C8B-B14F-4D97-AF65-F5344CB8AC3E}">
        <p14:creationId xmlns:p14="http://schemas.microsoft.com/office/powerpoint/2010/main" val="32660603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36BAFE-2E0F-7C52-E27F-BAAD23F98133}"/>
              </a:ext>
            </a:extLst>
          </p:cNvPr>
          <p:cNvSpPr>
            <a:spLocks noGrp="1"/>
          </p:cNvSpPr>
          <p:nvPr>
            <p:ph type="title"/>
          </p:nvPr>
        </p:nvSpPr>
        <p:spPr>
          <a:xfrm>
            <a:off x="475488" y="694214"/>
            <a:ext cx="8193024" cy="994172"/>
          </a:xfrm>
        </p:spPr>
        <p:txBody>
          <a:bodyPr>
            <a:normAutofit fontScale="90000"/>
          </a:bodyPr>
          <a:lstStyle/>
          <a:p>
            <a:r>
              <a:rPr lang="en-US" dirty="0">
                <a:latin typeface="Arial" panose="020B0604020202020204" pitchFamily="34" charset="0"/>
                <a:cs typeface="Arial" panose="020B0604020202020204" pitchFamily="34" charset="0"/>
              </a:rPr>
              <a:t>INVESTIGATING COMMITTEE DUTIES</a:t>
            </a:r>
          </a:p>
        </p:txBody>
      </p:sp>
      <p:sp>
        <p:nvSpPr>
          <p:cNvPr id="5" name="TextBox 4">
            <a:extLst>
              <a:ext uri="{FF2B5EF4-FFF2-40B4-BE49-F238E27FC236}">
                <a16:creationId xmlns:a16="http://schemas.microsoft.com/office/drawing/2014/main" id="{64D39305-DAF6-5BF9-107B-44A19031D7D0}"/>
              </a:ext>
            </a:extLst>
          </p:cNvPr>
          <p:cNvSpPr txBox="1"/>
          <p:nvPr/>
        </p:nvSpPr>
        <p:spPr>
          <a:xfrm>
            <a:off x="475488" y="2014393"/>
            <a:ext cx="8193024" cy="715581"/>
          </a:xfrm>
          <a:prstGeom prst="rect">
            <a:avLst/>
          </a:prstGeom>
          <a:noFill/>
        </p:spPr>
        <p:txBody>
          <a:bodyPr wrap="square">
            <a:spAutoFit/>
          </a:bodyPr>
          <a:lstStyle/>
          <a:p>
            <a:r>
              <a:rPr lang="en-US" sz="1350" dirty="0">
                <a:latin typeface="Arial Narrow" panose="020B0606020202030204" pitchFamily="34" charset="0"/>
              </a:rPr>
              <a:t>In addition to the prospective member’s application, it is the responsibility of the Investigating Committee to review proof of honorable service of the eligible veteran, unless he/she is a member of the VFW Post to which the applicant is applying for membership.</a:t>
            </a:r>
          </a:p>
        </p:txBody>
      </p:sp>
      <p:sp>
        <p:nvSpPr>
          <p:cNvPr id="7" name="TextBox 6">
            <a:extLst>
              <a:ext uri="{FF2B5EF4-FFF2-40B4-BE49-F238E27FC236}">
                <a16:creationId xmlns:a16="http://schemas.microsoft.com/office/drawing/2014/main" id="{AE811C0E-7BF5-1C9F-6717-5A4AF9C8D0AF}"/>
              </a:ext>
            </a:extLst>
          </p:cNvPr>
          <p:cNvSpPr txBox="1"/>
          <p:nvPr/>
        </p:nvSpPr>
        <p:spPr>
          <a:xfrm>
            <a:off x="475488" y="2842439"/>
            <a:ext cx="8193024" cy="1131079"/>
          </a:xfrm>
          <a:prstGeom prst="rect">
            <a:avLst/>
          </a:prstGeom>
          <a:noFill/>
        </p:spPr>
        <p:txBody>
          <a:bodyPr wrap="square">
            <a:spAutoFit/>
          </a:bodyPr>
          <a:lstStyle/>
          <a:p>
            <a:r>
              <a:rPr lang="en-US" sz="1350" dirty="0">
                <a:latin typeface="Arial Narrow" panose="020B0606020202030204" pitchFamily="34" charset="0"/>
              </a:rPr>
              <a:t>Proof of the veteran’s honorable service in any foreign war, insurrection or expedition (as a member of the U.S. Armed Forces) may be determined through careful examination of a Separation Document (DD214) with a VFW-authorized campaign or service medal of the United States; receipt of Hostile Fire or Imminent Danger Pay, as verified by a copy of a Leave and Earning Statement (LES) issued by the U.S. Armed Forces; or service in Korea for 30 consecutive/60 non-consecutive days after June 30, 1949.</a:t>
            </a:r>
          </a:p>
        </p:txBody>
      </p:sp>
      <p:sp>
        <p:nvSpPr>
          <p:cNvPr id="9" name="TextBox 8">
            <a:extLst>
              <a:ext uri="{FF2B5EF4-FFF2-40B4-BE49-F238E27FC236}">
                <a16:creationId xmlns:a16="http://schemas.microsoft.com/office/drawing/2014/main" id="{9540038B-F6B6-FEC4-93CF-D0A8B8697337}"/>
              </a:ext>
            </a:extLst>
          </p:cNvPr>
          <p:cNvSpPr txBox="1"/>
          <p:nvPr/>
        </p:nvSpPr>
        <p:spPr>
          <a:xfrm>
            <a:off x="475488" y="3950436"/>
            <a:ext cx="8193024" cy="715581"/>
          </a:xfrm>
          <a:prstGeom prst="rect">
            <a:avLst/>
          </a:prstGeom>
          <a:noFill/>
        </p:spPr>
        <p:txBody>
          <a:bodyPr wrap="square">
            <a:spAutoFit/>
          </a:bodyPr>
          <a:lstStyle/>
          <a:p>
            <a:r>
              <a:rPr lang="en-US" sz="1350" dirty="0">
                <a:latin typeface="Arial Narrow" panose="020B0606020202030204" pitchFamily="34" charset="0"/>
              </a:rPr>
              <a:t>Performance reports, travel orders, medical orders, medals reports, morning reports, assignment listings, buddy affidavits, and letters from a foreign war zone may also be reviewed if a DD214 is not available. For veterans pre-1946, a report of their discharge listing the medals and decorations that were earned is acceptable proof</a:t>
            </a:r>
          </a:p>
        </p:txBody>
      </p:sp>
      <p:sp>
        <p:nvSpPr>
          <p:cNvPr id="11" name="TextBox 10">
            <a:extLst>
              <a:ext uri="{FF2B5EF4-FFF2-40B4-BE49-F238E27FC236}">
                <a16:creationId xmlns:a16="http://schemas.microsoft.com/office/drawing/2014/main" id="{8F41B784-69A5-8A9B-54A9-6F4184668801}"/>
              </a:ext>
            </a:extLst>
          </p:cNvPr>
          <p:cNvSpPr txBox="1"/>
          <p:nvPr/>
        </p:nvSpPr>
        <p:spPr>
          <a:xfrm>
            <a:off x="475488" y="4732735"/>
            <a:ext cx="8193024" cy="715581"/>
          </a:xfrm>
          <a:prstGeom prst="rect">
            <a:avLst/>
          </a:prstGeom>
          <a:noFill/>
        </p:spPr>
        <p:txBody>
          <a:bodyPr wrap="square">
            <a:spAutoFit/>
          </a:bodyPr>
          <a:lstStyle/>
          <a:p>
            <a:r>
              <a:rPr lang="en-US" sz="1350" dirty="0">
                <a:latin typeface="Arial Narrow" panose="020B0606020202030204" pitchFamily="34" charset="0"/>
              </a:rPr>
              <a:t>For soldiers currently on active duty, they will not have a DD214. In those cases, the appropriate orders showing overseas deployment to a qualifying area, or awarding of an authorized campaign medal, or a LES showing Hostile Fire/Imminent Danger pay will suffice to prove eligibility</a:t>
            </a:r>
          </a:p>
        </p:txBody>
      </p:sp>
    </p:spTree>
    <p:extLst>
      <p:ext uri="{BB962C8B-B14F-4D97-AF65-F5344CB8AC3E}">
        <p14:creationId xmlns:p14="http://schemas.microsoft.com/office/powerpoint/2010/main" val="16652807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83356" y="1928731"/>
            <a:ext cx="3333749" cy="2624327"/>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39668FD8-D8A0-AF2F-ADEA-86C0E20A48AF}"/>
              </a:ext>
            </a:extLst>
          </p:cNvPr>
          <p:cNvSpPr/>
          <p:nvPr/>
        </p:nvSpPr>
        <p:spPr>
          <a:xfrm>
            <a:off x="771525" y="1967266"/>
            <a:ext cx="1971675" cy="2547257"/>
          </a:xfrm>
          <a:prstGeom prst="rect">
            <a:avLst/>
          </a:prstGeom>
          <a:noFill/>
        </p:spPr>
        <p:txBody>
          <a:bodyPr vert="horz" lIns="91440" tIns="45720" rIns="91440" bIns="45720" rtlCol="0" anchor="ctr">
            <a:normAutofit/>
          </a:bodyPr>
          <a:lstStyle/>
          <a:p>
            <a:pPr algn="ctr" defTabSz="914400">
              <a:lnSpc>
                <a:spcPct val="90000"/>
              </a:lnSpc>
              <a:spcBef>
                <a:spcPct val="0"/>
              </a:spcBef>
              <a:spcAft>
                <a:spcPts val="450"/>
              </a:spcAft>
            </a:pPr>
            <a:r>
              <a:rPr lang="en-US" sz="2400" kern="1200" dirty="0">
                <a:ln w="0"/>
                <a:solidFill>
                  <a:srgbClr val="FFFFFF"/>
                </a:solidFill>
                <a:effectLst>
                  <a:outerShdw blurRad="38100" dist="19050" dir="2700000" algn="tl" rotWithShape="0">
                    <a:schemeClr val="dk1">
                      <a:alpha val="40000"/>
                    </a:schemeClr>
                  </a:outerShdw>
                </a:effectLst>
                <a:latin typeface="+mj-lt"/>
                <a:ea typeface="+mj-ea"/>
                <a:cs typeface="+mj-cs"/>
              </a:rPr>
              <a:t>VFW AUXILIARY </a:t>
            </a:r>
          </a:p>
          <a:p>
            <a:pPr algn="ctr" defTabSz="914400">
              <a:lnSpc>
                <a:spcPct val="90000"/>
              </a:lnSpc>
              <a:spcBef>
                <a:spcPct val="0"/>
              </a:spcBef>
              <a:spcAft>
                <a:spcPts val="450"/>
              </a:spcAft>
            </a:pPr>
            <a:r>
              <a:rPr lang="en-US" sz="2400" kern="1200" dirty="0">
                <a:ln w="0"/>
                <a:solidFill>
                  <a:srgbClr val="FFFFFF"/>
                </a:solidFill>
                <a:effectLst>
                  <a:outerShdw blurRad="38100" dist="19050" dir="2700000" algn="tl" rotWithShape="0">
                    <a:schemeClr val="dk1">
                      <a:alpha val="40000"/>
                    </a:schemeClr>
                  </a:outerShdw>
                </a:effectLst>
                <a:latin typeface="+mj-lt"/>
                <a:ea typeface="+mj-ea"/>
                <a:cs typeface="+mj-cs"/>
              </a:rPr>
              <a:t>MEMBERSHIP APPLICATION</a:t>
            </a:r>
          </a:p>
        </p:txBody>
      </p:sp>
      <p:pic>
        <p:nvPicPr>
          <p:cNvPr id="3" name="Picture 2">
            <a:extLst>
              <a:ext uri="{FF2B5EF4-FFF2-40B4-BE49-F238E27FC236}">
                <a16:creationId xmlns:a16="http://schemas.microsoft.com/office/drawing/2014/main" id="{9B6796EA-9AC8-1C03-E480-ADE3CEC707C8}"/>
              </a:ext>
            </a:extLst>
          </p:cNvPr>
          <p:cNvPicPr>
            <a:picLocks noChangeAspect="1"/>
          </p:cNvPicPr>
          <p:nvPr/>
        </p:nvPicPr>
        <p:blipFill>
          <a:blip r:embed="rId2"/>
          <a:stretch>
            <a:fillRect/>
          </a:stretch>
        </p:blipFill>
        <p:spPr>
          <a:xfrm>
            <a:off x="3771615" y="367905"/>
            <a:ext cx="4419983" cy="5745978"/>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34152272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298EB6-3B7A-2399-6DD1-67D07218D3DA}"/>
              </a:ext>
            </a:extLst>
          </p:cNvPr>
          <p:cNvSpPr>
            <a:spLocks noGrp="1"/>
          </p:cNvSpPr>
          <p:nvPr>
            <p:ph type="title"/>
          </p:nvPr>
        </p:nvSpPr>
        <p:spPr>
          <a:xfrm>
            <a:off x="264160" y="345441"/>
            <a:ext cx="8512329" cy="3543387"/>
          </a:xfrm>
        </p:spPr>
        <p:style>
          <a:lnRef idx="2">
            <a:schemeClr val="accent2"/>
          </a:lnRef>
          <a:fillRef idx="1">
            <a:schemeClr val="lt1"/>
          </a:fillRef>
          <a:effectRef idx="0">
            <a:schemeClr val="accent2"/>
          </a:effectRef>
          <a:fontRef idx="minor">
            <a:schemeClr val="dk1"/>
          </a:fontRef>
        </p:style>
        <p:txBody>
          <a:bodyPr anchor="t">
            <a:noAutofit/>
          </a:bodyPr>
          <a:lstStyle/>
          <a:p>
            <a:pPr>
              <a:lnSpc>
                <a:spcPct val="150000"/>
              </a:lnSpc>
              <a:spcBef>
                <a:spcPts val="0"/>
              </a:spcBef>
              <a:spcAft>
                <a:spcPts val="600"/>
              </a:spcAft>
            </a:pPr>
            <a:r>
              <a:rPr lang="en-US" sz="1600" b="1" i="1" u="sng" kern="100" dirty="0">
                <a:solidFill>
                  <a:srgbClr val="FF0000"/>
                </a:solidFill>
                <a:latin typeface="Arial Narrow" panose="020B0606020202030204" pitchFamily="34" charset="0"/>
                <a:ea typeface="Calibri" panose="020F0502020204030204" pitchFamily="34" charset="0"/>
                <a:cs typeface="Arial" panose="020B0604020202020204" pitchFamily="34" charset="0"/>
              </a:rPr>
              <a:t>ALL</a:t>
            </a:r>
            <a:r>
              <a:rPr lang="en-US" sz="1600" b="1" i="1" kern="100" dirty="0">
                <a:solidFill>
                  <a:srgbClr val="FF0000"/>
                </a:solidFill>
                <a:latin typeface="Arial Narrow" panose="020B0606020202030204" pitchFamily="34" charset="0"/>
                <a:ea typeface="Calibri" panose="020F0502020204030204" pitchFamily="34" charset="0"/>
                <a:cs typeface="Arial" panose="020B0604020202020204" pitchFamily="34" charset="0"/>
              </a:rPr>
              <a:t> Applicant Information must be provided and legible </a:t>
            </a:r>
            <a:br>
              <a:rPr lang="en-US" sz="1600" b="1" i="1" kern="100" dirty="0">
                <a:solidFill>
                  <a:srgbClr val="FF0000"/>
                </a:solidFill>
                <a:latin typeface="Arial Narrow" panose="020B0606020202030204" pitchFamily="34" charset="0"/>
                <a:ea typeface="Calibri" panose="020F0502020204030204" pitchFamily="34" charset="0"/>
                <a:cs typeface="Arial" panose="020B0604020202020204" pitchFamily="34" charset="0"/>
              </a:rPr>
            </a:br>
            <a:r>
              <a:rPr lang="en-US" sz="1600" b="1" i="1" kern="100" dirty="0">
                <a:latin typeface="Arial Narrow" panose="020B0606020202030204" pitchFamily="34" charset="0"/>
                <a:ea typeface="Calibri" panose="020F0502020204030204" pitchFamily="34" charset="0"/>
                <a:cs typeface="Arial" panose="020B0604020202020204" pitchFamily="34" charset="0"/>
              </a:rPr>
              <a:t>PART A:</a:t>
            </a:r>
            <a:br>
              <a:rPr lang="en-US" sz="1600" b="1" i="1" kern="100" dirty="0">
                <a:latin typeface="Arial Narrow" panose="020B0606020202030204" pitchFamily="34" charset="0"/>
                <a:ea typeface="Calibri" panose="020F0502020204030204" pitchFamily="34" charset="0"/>
                <a:cs typeface="Arial" panose="020B0604020202020204" pitchFamily="34" charset="0"/>
              </a:rPr>
            </a:br>
            <a:r>
              <a:rPr lang="en-US" sz="1600" b="1" i="1" kern="100" dirty="0">
                <a:latin typeface="Arial Narrow" panose="020B0606020202030204" pitchFamily="34" charset="0"/>
                <a:ea typeface="Calibri" panose="020F0502020204030204" pitchFamily="34" charset="0"/>
                <a:cs typeface="Arial" panose="020B0604020202020204" pitchFamily="34" charset="0"/>
              </a:rPr>
              <a:t>	Name: </a:t>
            </a:r>
            <a:r>
              <a:rPr lang="en-US" sz="1600" kern="100" dirty="0">
                <a:latin typeface="Arial Narrow" panose="020B0606020202030204" pitchFamily="34" charset="0"/>
                <a:ea typeface="Calibri" panose="020F0502020204030204" pitchFamily="34" charset="0"/>
                <a:cs typeface="Arial" panose="020B0604020202020204" pitchFamily="34" charset="0"/>
              </a:rPr>
              <a:t>As they want it on the card   	</a:t>
            </a:r>
            <a:r>
              <a:rPr lang="en-US" sz="1600" b="1" i="1" kern="100" dirty="0">
                <a:latin typeface="Arial Narrow" panose="020B0606020202030204" pitchFamily="34" charset="0"/>
                <a:ea typeface="Calibri" panose="020F0502020204030204" pitchFamily="34" charset="0"/>
                <a:cs typeface="Arial" panose="020B0604020202020204" pitchFamily="34" charset="0"/>
              </a:rPr>
              <a:t> 	</a:t>
            </a:r>
            <a:br>
              <a:rPr lang="en-US" sz="1600" b="1" i="1" kern="100" dirty="0">
                <a:latin typeface="Arial Narrow" panose="020B0606020202030204" pitchFamily="34" charset="0"/>
                <a:ea typeface="Calibri" panose="020F0502020204030204" pitchFamily="34" charset="0"/>
                <a:cs typeface="Arial" panose="020B0604020202020204" pitchFamily="34" charset="0"/>
              </a:rPr>
            </a:br>
            <a:r>
              <a:rPr lang="en-US" sz="1600" b="1" i="1" kern="100" dirty="0">
                <a:latin typeface="Arial Narrow" panose="020B0606020202030204" pitchFamily="34" charset="0"/>
                <a:ea typeface="Calibri" panose="020F0502020204030204" pitchFamily="34" charset="0"/>
                <a:cs typeface="Arial" panose="020B0604020202020204" pitchFamily="34" charset="0"/>
              </a:rPr>
              <a:t>	Female </a:t>
            </a:r>
            <a:r>
              <a:rPr lang="en-US" sz="1600" kern="100" dirty="0">
                <a:latin typeface="Arial Narrow" panose="020B0606020202030204" pitchFamily="34" charset="0"/>
                <a:ea typeface="Calibri" panose="020F0502020204030204" pitchFamily="34" charset="0"/>
                <a:cs typeface="Arial" panose="020B0604020202020204" pitchFamily="34" charset="0"/>
              </a:rPr>
              <a:t>or </a:t>
            </a:r>
            <a:r>
              <a:rPr lang="en-US" sz="1600" b="1" i="1" kern="100" dirty="0">
                <a:latin typeface="Arial Narrow" panose="020B0606020202030204" pitchFamily="34" charset="0"/>
                <a:ea typeface="Calibri" panose="020F0502020204030204" pitchFamily="34" charset="0"/>
                <a:cs typeface="Arial" panose="020B0604020202020204" pitchFamily="34" charset="0"/>
              </a:rPr>
              <a:t>Male  </a:t>
            </a:r>
            <a:r>
              <a:rPr lang="en-US" sz="1600" kern="100" dirty="0">
                <a:latin typeface="Arial Narrow" panose="020B0606020202030204" pitchFamily="34" charset="0"/>
                <a:ea typeface="Calibri" panose="020F0502020204030204" pitchFamily="34" charset="0"/>
                <a:cs typeface="Arial" panose="020B0604020202020204" pitchFamily="34" charset="0"/>
              </a:rPr>
              <a:t>Check the appropriate box </a:t>
            </a:r>
            <a:br>
              <a:rPr lang="en-US" sz="1600" kern="100" dirty="0">
                <a:latin typeface="Arial Narrow" panose="020B0606020202030204" pitchFamily="34" charset="0"/>
                <a:ea typeface="Calibri" panose="020F0502020204030204" pitchFamily="34" charset="0"/>
                <a:cs typeface="Arial" panose="020B0604020202020204" pitchFamily="34" charset="0"/>
              </a:rPr>
            </a:br>
            <a:r>
              <a:rPr lang="en-US" sz="1600" kern="100" dirty="0">
                <a:latin typeface="Arial Narrow" panose="020B0606020202030204" pitchFamily="34" charset="0"/>
                <a:ea typeface="Calibri" panose="020F0502020204030204" pitchFamily="34" charset="0"/>
                <a:cs typeface="Arial" panose="020B0604020202020204" pitchFamily="34" charset="0"/>
              </a:rPr>
              <a:t>	</a:t>
            </a:r>
            <a:r>
              <a:rPr lang="en-US" sz="1600" b="1" i="1" kern="100" dirty="0">
                <a:latin typeface="Arial Narrow" panose="020B0606020202030204" pitchFamily="34" charset="0"/>
                <a:ea typeface="Calibri" panose="020F0502020204030204" pitchFamily="34" charset="0"/>
                <a:cs typeface="Arial" panose="020B0604020202020204" pitchFamily="34" charset="0"/>
              </a:rPr>
              <a:t>Address:</a:t>
            </a:r>
            <a:r>
              <a:rPr lang="en-US" sz="1600" kern="100" dirty="0">
                <a:latin typeface="Arial Narrow" panose="020B0606020202030204" pitchFamily="34" charset="0"/>
                <a:ea typeface="Calibri" panose="020F0502020204030204" pitchFamily="34" charset="0"/>
                <a:cs typeface="Arial" panose="020B0604020202020204" pitchFamily="34" charset="0"/>
              </a:rPr>
              <a:t> Where mail is received     		</a:t>
            </a:r>
            <a:br>
              <a:rPr lang="en-US" sz="1600" kern="100" dirty="0">
                <a:latin typeface="Arial Narrow" panose="020B0606020202030204" pitchFamily="34" charset="0"/>
                <a:ea typeface="Calibri" panose="020F0502020204030204" pitchFamily="34" charset="0"/>
                <a:cs typeface="Arial" panose="020B0604020202020204" pitchFamily="34" charset="0"/>
              </a:rPr>
            </a:br>
            <a:r>
              <a:rPr lang="en-US" sz="1600" kern="100" dirty="0">
                <a:latin typeface="Arial Narrow" panose="020B0606020202030204" pitchFamily="34" charset="0"/>
                <a:ea typeface="Calibri" panose="020F0502020204030204" pitchFamily="34" charset="0"/>
                <a:cs typeface="Arial" panose="020B0604020202020204" pitchFamily="34" charset="0"/>
              </a:rPr>
              <a:t>	</a:t>
            </a:r>
            <a:r>
              <a:rPr lang="en-US" sz="1600" b="1" i="1" kern="100" dirty="0">
                <a:latin typeface="Arial Narrow" panose="020B0606020202030204" pitchFamily="34" charset="0"/>
                <a:ea typeface="Calibri" panose="020F0502020204030204" pitchFamily="34" charset="0"/>
                <a:cs typeface="Arial" panose="020B0604020202020204" pitchFamily="34" charset="0"/>
              </a:rPr>
              <a:t>Date of Birth: </a:t>
            </a:r>
            <a:r>
              <a:rPr lang="en-US" sz="1600" b="1" u="sng" kern="100" dirty="0">
                <a:solidFill>
                  <a:srgbClr val="FF0000"/>
                </a:solidFill>
                <a:latin typeface="Arial Narrow" panose="020B0606020202030204" pitchFamily="34" charset="0"/>
                <a:ea typeface="Calibri" panose="020F0502020204030204" pitchFamily="34" charset="0"/>
                <a:cs typeface="Arial" panose="020B0604020202020204" pitchFamily="34" charset="0"/>
              </a:rPr>
              <a:t>Must</a:t>
            </a:r>
            <a:r>
              <a:rPr lang="en-US" sz="1600" kern="100" dirty="0">
                <a:latin typeface="Arial Narrow" panose="020B0606020202030204" pitchFamily="34" charset="0"/>
                <a:ea typeface="Calibri" panose="020F0502020204030204" pitchFamily="34" charset="0"/>
                <a:cs typeface="Arial" panose="020B0604020202020204" pitchFamily="34" charset="0"/>
              </a:rPr>
              <a:t> be provided</a:t>
            </a:r>
            <a:br>
              <a:rPr lang="en-US" sz="1600" kern="100" dirty="0">
                <a:latin typeface="Arial Narrow" panose="020B0606020202030204" pitchFamily="34" charset="0"/>
                <a:ea typeface="Calibri" panose="020F0502020204030204" pitchFamily="34" charset="0"/>
                <a:cs typeface="Arial" panose="020B0604020202020204" pitchFamily="34" charset="0"/>
              </a:rPr>
            </a:br>
            <a:r>
              <a:rPr lang="en-US" sz="1600" kern="100" dirty="0">
                <a:latin typeface="Arial Narrow" panose="020B0606020202030204" pitchFamily="34" charset="0"/>
                <a:ea typeface="Calibri" panose="020F0502020204030204" pitchFamily="34" charset="0"/>
                <a:cs typeface="Arial" panose="020B0604020202020204" pitchFamily="34" charset="0"/>
              </a:rPr>
              <a:t>	</a:t>
            </a:r>
            <a:r>
              <a:rPr lang="en-US" sz="1600" b="1" i="1" kern="100" dirty="0">
                <a:latin typeface="Arial Narrow" panose="020B0606020202030204" pitchFamily="34" charset="0"/>
                <a:ea typeface="Calibri" panose="020F0502020204030204" pitchFamily="34" charset="0"/>
                <a:cs typeface="Arial" panose="020B0604020202020204" pitchFamily="34" charset="0"/>
              </a:rPr>
              <a:t>City/State and Zip:</a:t>
            </a:r>
            <a:r>
              <a:rPr lang="en-US" sz="1600" kern="100" dirty="0">
                <a:latin typeface="Arial Narrow" panose="020B0606020202030204" pitchFamily="34" charset="0"/>
                <a:ea typeface="Calibri" panose="020F0502020204030204" pitchFamily="34" charset="0"/>
                <a:cs typeface="Arial" panose="020B0604020202020204" pitchFamily="34" charset="0"/>
              </a:rPr>
              <a:t> Where mail is received					</a:t>
            </a:r>
            <a:br>
              <a:rPr lang="en-US" sz="1600" kern="100" dirty="0">
                <a:latin typeface="Arial Narrow" panose="020B0606020202030204" pitchFamily="34" charset="0"/>
                <a:ea typeface="Calibri" panose="020F0502020204030204" pitchFamily="34" charset="0"/>
                <a:cs typeface="Arial" panose="020B0604020202020204" pitchFamily="34" charset="0"/>
              </a:rPr>
            </a:br>
            <a:r>
              <a:rPr lang="en-US" sz="1600" kern="100" dirty="0">
                <a:latin typeface="Arial Narrow" panose="020B0606020202030204" pitchFamily="34" charset="0"/>
                <a:ea typeface="Calibri" panose="020F0502020204030204" pitchFamily="34" charset="0"/>
                <a:cs typeface="Arial" panose="020B0604020202020204" pitchFamily="34" charset="0"/>
              </a:rPr>
              <a:t>	</a:t>
            </a:r>
            <a:r>
              <a:rPr lang="en-US" sz="1600" b="1" i="1" kern="100" dirty="0">
                <a:latin typeface="Arial Narrow" panose="020B0606020202030204" pitchFamily="34" charset="0"/>
                <a:ea typeface="Calibri" panose="020F0502020204030204" pitchFamily="34" charset="0"/>
                <a:cs typeface="Arial" panose="020B0604020202020204" pitchFamily="34" charset="0"/>
              </a:rPr>
              <a:t>Phone number:  </a:t>
            </a:r>
            <a:r>
              <a:rPr lang="en-US" sz="1600" kern="100" dirty="0">
                <a:latin typeface="Arial Narrow" panose="020B0606020202030204" pitchFamily="34" charset="0"/>
                <a:ea typeface="Calibri" panose="020F0502020204030204" pitchFamily="34" charset="0"/>
                <a:cs typeface="Arial" panose="020B0604020202020204" pitchFamily="34" charset="0"/>
              </a:rPr>
              <a:t>If no phone number….indicate “NONE”    </a:t>
            </a:r>
            <a:br>
              <a:rPr lang="en-US" sz="1600" kern="100" dirty="0">
                <a:latin typeface="Arial Narrow" panose="020B0606020202030204" pitchFamily="34" charset="0"/>
                <a:ea typeface="Calibri" panose="020F0502020204030204" pitchFamily="34" charset="0"/>
                <a:cs typeface="Arial" panose="020B0604020202020204" pitchFamily="34" charset="0"/>
              </a:rPr>
            </a:br>
            <a:r>
              <a:rPr lang="en-US" sz="1600" kern="100" dirty="0">
                <a:latin typeface="Arial Narrow" panose="020B0606020202030204" pitchFamily="34" charset="0"/>
                <a:ea typeface="Calibri" panose="020F0502020204030204" pitchFamily="34" charset="0"/>
                <a:cs typeface="Arial" panose="020B0604020202020204" pitchFamily="34" charset="0"/>
              </a:rPr>
              <a:t>	</a:t>
            </a:r>
            <a:r>
              <a:rPr lang="en-US" sz="1600" b="1" i="1" kern="100" dirty="0">
                <a:latin typeface="Arial Narrow" panose="020B0606020202030204" pitchFamily="34" charset="0"/>
                <a:ea typeface="Calibri" panose="020F0502020204030204" pitchFamily="34" charset="0"/>
                <a:cs typeface="Arial" panose="020B0604020202020204" pitchFamily="34" charset="0"/>
              </a:rPr>
              <a:t>Email address </a:t>
            </a:r>
            <a:r>
              <a:rPr lang="en-US" sz="1600" kern="100" dirty="0">
                <a:latin typeface="Arial Narrow" panose="020B0606020202030204" pitchFamily="34" charset="0"/>
                <a:ea typeface="Calibri" panose="020F0502020204030204" pitchFamily="34" charset="0"/>
                <a:cs typeface="Arial" panose="020B0604020202020204" pitchFamily="34" charset="0"/>
              </a:rPr>
              <a:t>Please ensure that the email address is </a:t>
            </a:r>
            <a:r>
              <a:rPr lang="en-US" sz="1600" u="sng" kern="100" dirty="0">
                <a:latin typeface="Arial Narrow" panose="020B0606020202030204" pitchFamily="34" charset="0"/>
                <a:ea typeface="Calibri" panose="020F0502020204030204" pitchFamily="34" charset="0"/>
                <a:cs typeface="Arial" panose="020B0604020202020204" pitchFamily="34" charset="0"/>
              </a:rPr>
              <a:t>clearly </a:t>
            </a:r>
            <a:r>
              <a:rPr lang="en-US" sz="1600" u="sng" kern="100" dirty="0" err="1">
                <a:latin typeface="Arial Narrow" panose="020B0606020202030204" pitchFamily="34" charset="0"/>
                <a:ea typeface="Calibri" panose="020F0502020204030204" pitchFamily="34" charset="0"/>
                <a:cs typeface="Arial" panose="020B0604020202020204" pitchFamily="34" charset="0"/>
              </a:rPr>
              <a:t>written..or</a:t>
            </a:r>
            <a:r>
              <a:rPr lang="en-US" sz="1600" u="sng" kern="100" dirty="0">
                <a:latin typeface="Arial Narrow" panose="020B0606020202030204" pitchFamily="34" charset="0"/>
                <a:ea typeface="Calibri" panose="020F0502020204030204" pitchFamily="34" charset="0"/>
                <a:cs typeface="Arial" panose="020B0604020202020204" pitchFamily="34" charset="0"/>
              </a:rPr>
              <a:t> </a:t>
            </a:r>
            <a:r>
              <a:rPr lang="en-US" sz="1600" kern="100" dirty="0">
                <a:latin typeface="Arial Narrow" panose="020B0606020202030204" pitchFamily="34" charset="0"/>
                <a:ea typeface="Calibri" panose="020F0502020204030204" pitchFamily="34" charset="0"/>
                <a:cs typeface="Arial" panose="020B0604020202020204" pitchFamily="34" charset="0"/>
              </a:rPr>
              <a:t>indicate “NONE” </a:t>
            </a:r>
            <a:br>
              <a:rPr lang="en-US" sz="1600" kern="100" dirty="0">
                <a:latin typeface="Arial Narrow" panose="020B0606020202030204" pitchFamily="34" charset="0"/>
                <a:ea typeface="Calibri" panose="020F0502020204030204" pitchFamily="34" charset="0"/>
                <a:cs typeface="Arial" panose="020B0604020202020204" pitchFamily="34" charset="0"/>
              </a:rPr>
            </a:br>
            <a:br>
              <a:rPr lang="en-US" sz="1600" b="1" i="1" kern="100" dirty="0">
                <a:latin typeface="Arial Narrow" panose="020B0606020202030204" pitchFamily="34" charset="0"/>
                <a:ea typeface="Calibri" panose="020F0502020204030204" pitchFamily="34" charset="0"/>
                <a:cs typeface="Arial" panose="020B0604020202020204" pitchFamily="34" charset="0"/>
              </a:rPr>
            </a:br>
            <a:endParaRPr lang="en-US" sz="1600" dirty="0">
              <a:latin typeface="Arial Narrow" panose="020B0606020202030204" pitchFamily="34" charset="0"/>
              <a:cs typeface="Arial" panose="020B0604020202020204" pitchFamily="34" charset="0"/>
            </a:endParaRPr>
          </a:p>
        </p:txBody>
      </p:sp>
      <p:pic>
        <p:nvPicPr>
          <p:cNvPr id="10" name="Picture 9">
            <a:extLst>
              <a:ext uri="{FF2B5EF4-FFF2-40B4-BE49-F238E27FC236}">
                <a16:creationId xmlns:a16="http://schemas.microsoft.com/office/drawing/2014/main" id="{E999A7DC-61FB-A3A2-43FA-A272B34796F6}"/>
              </a:ext>
            </a:extLst>
          </p:cNvPr>
          <p:cNvPicPr>
            <a:picLocks noChangeAspect="1"/>
          </p:cNvPicPr>
          <p:nvPr/>
        </p:nvPicPr>
        <p:blipFill>
          <a:blip r:embed="rId3"/>
          <a:stretch>
            <a:fillRect/>
          </a:stretch>
        </p:blipFill>
        <p:spPr>
          <a:xfrm>
            <a:off x="264160" y="4295541"/>
            <a:ext cx="8512329" cy="151005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1188057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F3CA22-1134-9DD9-BCE1-4963EF9AF1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5AD45A-5143-9838-4D71-62CD65DE92C7}"/>
              </a:ext>
            </a:extLst>
          </p:cNvPr>
          <p:cNvSpPr>
            <a:spLocks noGrp="1"/>
          </p:cNvSpPr>
          <p:nvPr>
            <p:ph type="title"/>
          </p:nvPr>
        </p:nvSpPr>
        <p:spPr>
          <a:xfrm>
            <a:off x="370021" y="345441"/>
            <a:ext cx="8379372" cy="3574918"/>
          </a:xfrm>
        </p:spPr>
        <p:style>
          <a:lnRef idx="2">
            <a:schemeClr val="accent2"/>
          </a:lnRef>
          <a:fillRef idx="1">
            <a:schemeClr val="lt1"/>
          </a:fillRef>
          <a:effectRef idx="0">
            <a:schemeClr val="accent2"/>
          </a:effectRef>
          <a:fontRef idx="minor">
            <a:schemeClr val="dk1"/>
          </a:fontRef>
        </p:style>
        <p:txBody>
          <a:bodyPr anchor="t">
            <a:noAutofit/>
          </a:bodyPr>
          <a:lstStyle/>
          <a:p>
            <a:pPr>
              <a:lnSpc>
                <a:spcPct val="107000"/>
              </a:lnSpc>
              <a:spcBef>
                <a:spcPts val="600"/>
              </a:spcBef>
              <a:spcAft>
                <a:spcPts val="600"/>
              </a:spcAft>
            </a:pPr>
            <a:r>
              <a:rPr lang="en-US" sz="1600" b="1" i="1" u="sng" kern="100" dirty="0">
                <a:solidFill>
                  <a:srgbClr val="FF0000"/>
                </a:solidFill>
                <a:latin typeface="Arial Narrow" panose="020B0606020202030204" pitchFamily="34" charset="0"/>
                <a:ea typeface="Calibri" panose="020F0502020204030204" pitchFamily="34" charset="0"/>
                <a:cs typeface="Arial" panose="020B0604020202020204" pitchFamily="34" charset="0"/>
              </a:rPr>
              <a:t>ALL</a:t>
            </a:r>
            <a:r>
              <a:rPr lang="en-US" sz="1600" b="1" i="1" kern="100" dirty="0">
                <a:solidFill>
                  <a:srgbClr val="FF0000"/>
                </a:solidFill>
                <a:latin typeface="Arial Narrow" panose="020B0606020202030204" pitchFamily="34" charset="0"/>
                <a:ea typeface="Calibri" panose="020F0502020204030204" pitchFamily="34" charset="0"/>
                <a:cs typeface="Arial" panose="020B0604020202020204" pitchFamily="34" charset="0"/>
              </a:rPr>
              <a:t> Applicant Information must be provided and legible</a:t>
            </a:r>
            <a:r>
              <a:rPr lang="en-US" sz="1600" b="1" i="1" kern="100" dirty="0">
                <a:latin typeface="Arial Narrow" panose="020B0606020202030204" pitchFamily="34" charset="0"/>
                <a:ea typeface="Calibri" panose="020F0502020204030204" pitchFamily="34" charset="0"/>
                <a:cs typeface="Arial" panose="020B0604020202020204" pitchFamily="34" charset="0"/>
              </a:rPr>
              <a:t>.</a:t>
            </a:r>
            <a:br>
              <a:rPr lang="en-US" sz="1600" b="1" i="1" kern="100" dirty="0">
                <a:latin typeface="Arial Narrow" panose="020B0606020202030204" pitchFamily="34" charset="0"/>
                <a:ea typeface="Calibri" panose="020F0502020204030204" pitchFamily="34" charset="0"/>
                <a:cs typeface="Arial" panose="020B0604020202020204" pitchFamily="34" charset="0"/>
              </a:rPr>
            </a:br>
            <a:r>
              <a:rPr lang="en-US" sz="1600" b="1" kern="100" dirty="0">
                <a:latin typeface="Arial Narrow" panose="020B0606020202030204" pitchFamily="34" charset="0"/>
                <a:ea typeface="Calibri" panose="020F0502020204030204" pitchFamily="34" charset="0"/>
                <a:cs typeface="Arial" panose="020B0604020202020204" pitchFamily="34" charset="0"/>
              </a:rPr>
              <a:t>PART B:</a:t>
            </a:r>
            <a:br>
              <a:rPr lang="en-US" sz="1600" kern="100" dirty="0">
                <a:latin typeface="Arial Narrow" panose="020B0606020202030204" pitchFamily="34" charset="0"/>
                <a:ea typeface="Calibri" panose="020F0502020204030204" pitchFamily="34" charset="0"/>
                <a:cs typeface="Arial" panose="020B0604020202020204" pitchFamily="34" charset="0"/>
              </a:rPr>
            </a:br>
            <a:r>
              <a:rPr lang="en-US" sz="1600" kern="100" dirty="0">
                <a:latin typeface="Arial Narrow" panose="020B0606020202030204" pitchFamily="34" charset="0"/>
                <a:ea typeface="Calibri" panose="020F0502020204030204" pitchFamily="34" charset="0"/>
                <a:cs typeface="Arial" panose="020B0604020202020204" pitchFamily="34" charset="0"/>
              </a:rPr>
              <a:t>The Auxiliary Post No, City and State is the Auxiliary is where the applicant is joining (not the Auxiliary No. if already a member and transferring to your Auxiliary. </a:t>
            </a:r>
            <a:br>
              <a:rPr lang="en-US" sz="1600" kern="100" dirty="0">
                <a:latin typeface="Arial Narrow" panose="020B0606020202030204" pitchFamily="34" charset="0"/>
                <a:ea typeface="Calibri" panose="020F0502020204030204" pitchFamily="34" charset="0"/>
                <a:cs typeface="Arial" panose="020B0604020202020204" pitchFamily="34" charset="0"/>
              </a:rPr>
            </a:br>
            <a:br>
              <a:rPr lang="en-US" sz="1600" kern="100" dirty="0">
                <a:latin typeface="Arial Narrow" panose="020B0606020202030204" pitchFamily="34" charset="0"/>
                <a:ea typeface="Calibri" panose="020F0502020204030204" pitchFamily="34" charset="0"/>
                <a:cs typeface="Arial" panose="020B0604020202020204" pitchFamily="34" charset="0"/>
              </a:rPr>
            </a:br>
            <a:r>
              <a:rPr lang="en-US" sz="1600" kern="100" dirty="0">
                <a:latin typeface="Arial Narrow" panose="020B0606020202030204" pitchFamily="34" charset="0"/>
                <a:ea typeface="Calibri" panose="020F0502020204030204" pitchFamily="34" charset="0"/>
                <a:cs typeface="Arial" panose="020B0604020202020204" pitchFamily="34" charset="0"/>
              </a:rPr>
              <a:t>MARK the appropriate reason for the application:  </a:t>
            </a:r>
            <a:br>
              <a:rPr lang="en-US" sz="1600" kern="100" dirty="0">
                <a:latin typeface="Arial Narrow" panose="020B0606020202030204" pitchFamily="34" charset="0"/>
                <a:ea typeface="Calibri" panose="020F0502020204030204" pitchFamily="34" charset="0"/>
                <a:cs typeface="Arial" panose="020B0604020202020204" pitchFamily="34" charset="0"/>
              </a:rPr>
            </a:br>
            <a:r>
              <a:rPr lang="en-US" sz="1600" kern="100" dirty="0">
                <a:solidFill>
                  <a:srgbClr val="FF0000"/>
                </a:solidFill>
                <a:latin typeface="Arial Narrow" panose="020B0606020202030204" pitchFamily="34" charset="0"/>
                <a:ea typeface="Calibri" panose="020F0502020204030204" pitchFamily="34" charset="0"/>
                <a:cs typeface="Arial" panose="020B0604020202020204" pitchFamily="34" charset="0"/>
              </a:rPr>
              <a:t>NEW</a:t>
            </a:r>
            <a:r>
              <a:rPr lang="en-US" sz="1600" kern="100" dirty="0">
                <a:latin typeface="Arial Narrow" panose="020B0606020202030204" pitchFamily="34" charset="0"/>
                <a:ea typeface="Calibri" panose="020F0502020204030204" pitchFamily="34" charset="0"/>
                <a:cs typeface="Arial" panose="020B0604020202020204" pitchFamily="34" charset="0"/>
              </a:rPr>
              <a:t> Member    </a:t>
            </a:r>
            <a:r>
              <a:rPr lang="en-US" sz="1600" kern="100" dirty="0">
                <a:solidFill>
                  <a:srgbClr val="FF0000"/>
                </a:solidFill>
                <a:latin typeface="Arial Narrow" panose="020B0606020202030204" pitchFamily="34" charset="0"/>
                <a:ea typeface="Calibri" panose="020F0502020204030204" pitchFamily="34" charset="0"/>
                <a:cs typeface="Arial" panose="020B0604020202020204" pitchFamily="34" charset="0"/>
              </a:rPr>
              <a:t>TRANSFERRING</a:t>
            </a:r>
            <a:r>
              <a:rPr lang="en-US" sz="1600" kern="100" dirty="0">
                <a:latin typeface="Arial Narrow" panose="020B0606020202030204" pitchFamily="34" charset="0"/>
                <a:ea typeface="Calibri" panose="020F0502020204030204" pitchFamily="34" charset="0"/>
                <a:cs typeface="Arial" panose="020B0604020202020204" pitchFamily="34" charset="0"/>
              </a:rPr>
              <a:t> Member   </a:t>
            </a:r>
            <a:r>
              <a:rPr lang="en-US" sz="1600" kern="100" dirty="0">
                <a:solidFill>
                  <a:srgbClr val="FF0000"/>
                </a:solidFill>
                <a:latin typeface="Arial Narrow" panose="020B0606020202030204" pitchFamily="34" charset="0"/>
                <a:ea typeface="Calibri" panose="020F0502020204030204" pitchFamily="34" charset="0"/>
                <a:cs typeface="Arial" panose="020B0604020202020204" pitchFamily="34" charset="0"/>
              </a:rPr>
              <a:t>REJOINING </a:t>
            </a:r>
            <a:r>
              <a:rPr lang="en-US" sz="1600" kern="100" dirty="0">
                <a:latin typeface="Arial Narrow" panose="020B0606020202030204" pitchFamily="34" charset="0"/>
                <a:ea typeface="Calibri" panose="020F0502020204030204" pitchFamily="34" charset="0"/>
                <a:cs typeface="Arial" panose="020B0604020202020204" pitchFamily="34" charset="0"/>
              </a:rPr>
              <a:t>Member (provide Member ID #)</a:t>
            </a:r>
            <a:br>
              <a:rPr lang="en-US" sz="1600" b="1" i="1" kern="100" dirty="0">
                <a:latin typeface="Arial Narrow" panose="020B0606020202030204" pitchFamily="34" charset="0"/>
                <a:ea typeface="Calibri" panose="020F0502020204030204" pitchFamily="34" charset="0"/>
                <a:cs typeface="Arial" panose="020B0604020202020204" pitchFamily="34" charset="0"/>
              </a:rPr>
            </a:br>
            <a:br>
              <a:rPr lang="en-US" sz="1600" b="1" i="1" kern="100" dirty="0">
                <a:latin typeface="Arial Narrow" panose="020B0606020202030204" pitchFamily="34" charset="0"/>
                <a:ea typeface="Calibri" panose="020F0502020204030204" pitchFamily="34" charset="0"/>
                <a:cs typeface="Arial" panose="020B0604020202020204" pitchFamily="34" charset="0"/>
              </a:rPr>
            </a:br>
            <a:r>
              <a:rPr lang="en-US" sz="1600" b="1" kern="100" dirty="0">
                <a:latin typeface="Arial Narrow" panose="020B0606020202030204" pitchFamily="34" charset="0"/>
                <a:ea typeface="Calibri" panose="020F0502020204030204" pitchFamily="34" charset="0"/>
                <a:cs typeface="Arial" panose="020B0604020202020204" pitchFamily="34" charset="0"/>
              </a:rPr>
              <a:t>PART C:</a:t>
            </a:r>
            <a:br>
              <a:rPr lang="en-US" sz="1600" b="1" kern="100" dirty="0">
                <a:latin typeface="Arial Narrow" panose="020B0606020202030204" pitchFamily="34" charset="0"/>
                <a:ea typeface="Calibri" panose="020F0502020204030204" pitchFamily="34" charset="0"/>
                <a:cs typeface="Arial" panose="020B0604020202020204" pitchFamily="34" charset="0"/>
              </a:rPr>
            </a:br>
            <a:r>
              <a:rPr lang="en-US" sz="1600" kern="100" dirty="0">
                <a:latin typeface="Arial Narrow" panose="020B0606020202030204" pitchFamily="34" charset="0"/>
                <a:ea typeface="Calibri" panose="020F0502020204030204" pitchFamily="34" charset="0"/>
                <a:cs typeface="Arial" panose="020B0604020202020204" pitchFamily="34" charset="0"/>
              </a:rPr>
              <a:t>If “TRANSFER” … check the type of Membership {Annual or Life Member) </a:t>
            </a:r>
            <a:br>
              <a:rPr lang="en-US" sz="1600" kern="100" dirty="0">
                <a:latin typeface="Arial Narrow" panose="020B0606020202030204" pitchFamily="34" charset="0"/>
                <a:ea typeface="Calibri" panose="020F0502020204030204" pitchFamily="34" charset="0"/>
                <a:cs typeface="Arial" panose="020B0604020202020204" pitchFamily="34" charset="0"/>
              </a:rPr>
            </a:br>
            <a:br>
              <a:rPr lang="en-US" sz="1600" kern="100" dirty="0">
                <a:latin typeface="Arial Narrow" panose="020B0606020202030204" pitchFamily="34" charset="0"/>
                <a:ea typeface="Calibri" panose="020F0502020204030204" pitchFamily="34" charset="0"/>
                <a:cs typeface="Arial" panose="020B0604020202020204" pitchFamily="34" charset="0"/>
              </a:rPr>
            </a:br>
            <a:r>
              <a:rPr lang="en-US" sz="1600" b="1" i="1" kern="100" dirty="0">
                <a:solidFill>
                  <a:prstClr val="black"/>
                </a:solidFill>
                <a:latin typeface="Arial Narrow" panose="020B0606020202030204" pitchFamily="34" charset="0"/>
                <a:ea typeface="Calibri" panose="020F0502020204030204" pitchFamily="34" charset="0"/>
                <a:cs typeface="Arial" panose="020B0604020202020204" pitchFamily="34" charset="0"/>
              </a:rPr>
              <a:t>Member ID (if already a member): </a:t>
            </a:r>
            <a:r>
              <a:rPr lang="en-US" sz="1600" kern="100" dirty="0">
                <a:solidFill>
                  <a:prstClr val="black"/>
                </a:solidFill>
                <a:latin typeface="Arial Narrow" panose="020B0606020202030204" pitchFamily="34" charset="0"/>
                <a:ea typeface="Calibri" panose="020F0502020204030204" pitchFamily="34" charset="0"/>
                <a:cs typeface="Arial" panose="020B0604020202020204" pitchFamily="34" charset="0"/>
              </a:rPr>
              <a:t>If the applicant is a current, lapsed or former member of another auxiliary, their Membership ID number and Previous Auxiliary should be provided</a:t>
            </a:r>
            <a:br>
              <a:rPr lang="en-US" sz="1600" dirty="0">
                <a:latin typeface="Arial Narrow" panose="020B0606020202030204" pitchFamily="34" charset="0"/>
                <a:cs typeface="Arial" panose="020B0604020202020204" pitchFamily="34" charset="0"/>
              </a:rPr>
            </a:br>
            <a:br>
              <a:rPr lang="en-US" sz="1600" kern="100" dirty="0">
                <a:latin typeface="Arial Narrow" panose="020B0606020202030204" pitchFamily="34" charset="0"/>
                <a:ea typeface="Calibri" panose="020F0502020204030204" pitchFamily="34" charset="0"/>
                <a:cs typeface="Arial" panose="020B0604020202020204" pitchFamily="34" charset="0"/>
              </a:rPr>
            </a:br>
            <a:endParaRPr lang="en-US" sz="1600" dirty="0">
              <a:latin typeface="Arial Narrow" panose="020B0606020202030204" pitchFamily="34" charset="0"/>
              <a:cs typeface="Arial" panose="020B0604020202020204" pitchFamily="34" charset="0"/>
            </a:endParaRPr>
          </a:p>
        </p:txBody>
      </p:sp>
      <p:pic>
        <p:nvPicPr>
          <p:cNvPr id="13" name="Picture 12">
            <a:extLst>
              <a:ext uri="{FF2B5EF4-FFF2-40B4-BE49-F238E27FC236}">
                <a16:creationId xmlns:a16="http://schemas.microsoft.com/office/drawing/2014/main" id="{0F33EC59-ACC2-8BE6-4569-E58E3480603A}"/>
              </a:ext>
            </a:extLst>
          </p:cNvPr>
          <p:cNvPicPr>
            <a:picLocks noChangeAspect="1"/>
          </p:cNvPicPr>
          <p:nvPr/>
        </p:nvPicPr>
        <p:blipFill>
          <a:blip r:embed="rId3"/>
          <a:stretch>
            <a:fillRect/>
          </a:stretch>
        </p:blipFill>
        <p:spPr>
          <a:xfrm>
            <a:off x="370021" y="4176379"/>
            <a:ext cx="8465501" cy="171824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6">
            <a:extLst>
              <a:ext uri="{FF2B5EF4-FFF2-40B4-BE49-F238E27FC236}">
                <a16:creationId xmlns:a16="http://schemas.microsoft.com/office/drawing/2014/main" id="{955FF148-E08F-E44A-F098-3554A25E515B}"/>
              </a:ext>
            </a:extLst>
          </p:cNvPr>
          <p:cNvPicPr>
            <a:picLocks noChangeAspect="1"/>
          </p:cNvPicPr>
          <p:nvPr/>
        </p:nvPicPr>
        <p:blipFill>
          <a:blip r:embed="rId4"/>
          <a:stretch>
            <a:fillRect/>
          </a:stretch>
        </p:blipFill>
        <p:spPr>
          <a:xfrm rot="617360">
            <a:off x="6031052" y="5742613"/>
            <a:ext cx="1639822" cy="976789"/>
          </a:xfrm>
          <a:prstGeom prst="rect">
            <a:avLst/>
          </a:prstGeom>
          <a:ln w="3175">
            <a:solidFill>
              <a:schemeClr val="tx1"/>
            </a:solidFill>
          </a:ln>
        </p:spPr>
      </p:pic>
    </p:spTree>
    <p:extLst>
      <p:ext uri="{BB962C8B-B14F-4D97-AF65-F5344CB8AC3E}">
        <p14:creationId xmlns:p14="http://schemas.microsoft.com/office/powerpoint/2010/main" val="39880680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38527A23-A1A8-6E21-4900-FD7FBF217AB8}"/>
              </a:ext>
            </a:extLst>
          </p:cNvPr>
          <p:cNvSpPr txBox="1">
            <a:spLocks/>
          </p:cNvSpPr>
          <p:nvPr/>
        </p:nvSpPr>
        <p:spPr>
          <a:xfrm>
            <a:off x="294639" y="434076"/>
            <a:ext cx="8576091" cy="2372186"/>
          </a:xfrm>
          <a:prstGeom prst="rect">
            <a:avLst/>
          </a:prstGeom>
        </p:spPr>
        <p:style>
          <a:lnRef idx="2">
            <a:schemeClr val="accent2"/>
          </a:lnRef>
          <a:fillRef idx="1">
            <a:schemeClr val="lt1"/>
          </a:fillRef>
          <a:effectRef idx="0">
            <a:schemeClr val="accent2"/>
          </a:effectRef>
          <a:fontRef idx="minor">
            <a:schemeClr val="dk1"/>
          </a:fontRef>
        </p:style>
        <p:txBody>
          <a:bodyPr vert="horz" lIns="91440" tIns="45720" rIns="91440" bIns="45720" rtlCol="0" anchor="t">
            <a:normAutofit fontScale="25000" lnSpcReduction="20000"/>
          </a:bodyPr>
          <a:lstStyle>
            <a:lvl1pPr algn="l" defTabSz="914400" rtl="0" eaLnBrk="1" latinLnBrk="0" hangingPunct="1">
              <a:lnSpc>
                <a:spcPct val="90000"/>
              </a:lnSpc>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nSpc>
                <a:spcPct val="107000"/>
              </a:lnSpc>
              <a:spcBef>
                <a:spcPts val="0"/>
              </a:spcBef>
            </a:pPr>
            <a:r>
              <a:rPr lang="en-US" sz="6400" b="1" kern="100" dirty="0">
                <a:latin typeface="Arial Narrow" panose="020B0606020202030204" pitchFamily="34" charset="0"/>
                <a:ea typeface="Calibri" panose="020F0502020204030204" pitchFamily="34" charset="0"/>
                <a:cs typeface="Arial" panose="020B0604020202020204" pitchFamily="34" charset="0"/>
              </a:rPr>
              <a:t>PART D:</a:t>
            </a:r>
            <a:br>
              <a:rPr lang="en-US" sz="6400" b="1" kern="100" dirty="0">
                <a:latin typeface="Arial Narrow" panose="020B0606020202030204" pitchFamily="34" charset="0"/>
                <a:ea typeface="Calibri" panose="020F0502020204030204" pitchFamily="34" charset="0"/>
                <a:cs typeface="Arial" panose="020B0604020202020204" pitchFamily="34" charset="0"/>
              </a:rPr>
            </a:br>
            <a:r>
              <a:rPr lang="en-US" sz="6400" b="1" i="1" kern="100" dirty="0">
                <a:latin typeface="Arial Narrow" panose="020B0606020202030204" pitchFamily="34" charset="0"/>
                <a:ea typeface="Calibri" panose="020F0502020204030204" pitchFamily="34" charset="0"/>
                <a:cs typeface="Arial" panose="020B0604020202020204" pitchFamily="34" charset="0"/>
              </a:rPr>
              <a:t>Post-Affiliated:</a:t>
            </a:r>
            <a:r>
              <a:rPr lang="en-US" sz="6400" kern="100" dirty="0">
                <a:latin typeface="Arial Narrow" panose="020B0606020202030204" pitchFamily="34" charset="0"/>
                <a:ea typeface="Calibri" panose="020F0502020204030204" pitchFamily="34" charset="0"/>
                <a:cs typeface="Arial" panose="020B0604020202020204" pitchFamily="34" charset="0"/>
              </a:rPr>
              <a:t> Check this box if the applicant is joining the Auxiliary under a current VFW member of the same VFW Post. </a:t>
            </a:r>
            <a:r>
              <a:rPr lang="en-US" sz="6400" i="1" kern="100" dirty="0">
                <a:solidFill>
                  <a:srgbClr val="C00000"/>
                </a:solidFill>
                <a:latin typeface="Arial Narrow" panose="020B0606020202030204" pitchFamily="34" charset="0"/>
                <a:ea typeface="Calibri" panose="020F0502020204030204" pitchFamily="34" charset="0"/>
                <a:cs typeface="Arial" panose="020B0604020202020204" pitchFamily="34" charset="0"/>
              </a:rPr>
              <a:t> </a:t>
            </a:r>
          </a:p>
          <a:p>
            <a:pPr>
              <a:lnSpc>
                <a:spcPct val="107000"/>
              </a:lnSpc>
              <a:spcBef>
                <a:spcPts val="0"/>
              </a:spcBef>
            </a:pPr>
            <a:endParaRPr lang="en-US" sz="6400" i="1" kern="100" dirty="0">
              <a:solidFill>
                <a:srgbClr val="C00000"/>
              </a:solidFill>
              <a:latin typeface="Arial Narrow" panose="020B0606020202030204" pitchFamily="34" charset="0"/>
              <a:ea typeface="Calibri" panose="020F0502020204030204" pitchFamily="34" charset="0"/>
              <a:cs typeface="Arial" panose="020B0604020202020204" pitchFamily="34" charset="0"/>
            </a:endParaRPr>
          </a:p>
          <a:p>
            <a:pPr>
              <a:lnSpc>
                <a:spcPct val="107000"/>
              </a:lnSpc>
              <a:spcBef>
                <a:spcPts val="0"/>
              </a:spcBef>
            </a:pPr>
            <a:r>
              <a:rPr lang="en-US" sz="6400" i="1" kern="100" dirty="0">
                <a:solidFill>
                  <a:srgbClr val="C00000"/>
                </a:solidFill>
                <a:latin typeface="Arial Narrow" panose="020B0606020202030204" pitchFamily="34" charset="0"/>
                <a:ea typeface="Calibri" panose="020F0502020204030204" pitchFamily="34" charset="0"/>
                <a:cs typeface="Arial" panose="020B0604020202020204" pitchFamily="34" charset="0"/>
              </a:rPr>
              <a:t>The VFW member must be a current member of the SAME VFW Post associated with the AUXILIARY the applicant is joining.</a:t>
            </a:r>
          </a:p>
          <a:p>
            <a:pPr>
              <a:lnSpc>
                <a:spcPct val="107000"/>
              </a:lnSpc>
              <a:spcBef>
                <a:spcPts val="0"/>
              </a:spcBef>
            </a:pPr>
            <a:endParaRPr lang="en-US" sz="6400" i="1" kern="100" dirty="0">
              <a:solidFill>
                <a:srgbClr val="C00000"/>
              </a:solidFill>
              <a:latin typeface="Arial Narrow" panose="020B0606020202030204" pitchFamily="34" charset="0"/>
              <a:ea typeface="Calibri" panose="020F0502020204030204" pitchFamily="34" charset="0"/>
              <a:cs typeface="Arial" panose="020B0604020202020204" pitchFamily="34" charset="0"/>
            </a:endParaRPr>
          </a:p>
          <a:p>
            <a:pPr>
              <a:lnSpc>
                <a:spcPct val="107000"/>
              </a:lnSpc>
              <a:spcBef>
                <a:spcPts val="0"/>
              </a:spcBef>
            </a:pPr>
            <a:r>
              <a:rPr lang="en-US" sz="6400" u="sng" kern="100" dirty="0">
                <a:solidFill>
                  <a:srgbClr val="FF0000"/>
                </a:solidFill>
                <a:latin typeface="Arial Narrow" panose="020B0606020202030204" pitchFamily="34" charset="0"/>
                <a:ea typeface="Calibri" panose="020F0502020204030204" pitchFamily="34" charset="0"/>
                <a:cs typeface="Arial" panose="020B0604020202020204" pitchFamily="34" charset="0"/>
              </a:rPr>
              <a:t>MUST</a:t>
            </a:r>
            <a:r>
              <a:rPr lang="en-US" sz="6400" kern="100" dirty="0">
                <a:latin typeface="Arial Narrow" panose="020B0606020202030204" pitchFamily="34" charset="0"/>
                <a:ea typeface="Calibri" panose="020F0502020204030204" pitchFamily="34" charset="0"/>
                <a:cs typeface="Arial" panose="020B0604020202020204" pitchFamily="34" charset="0"/>
              </a:rPr>
              <a:t> provide the VFW Member’s Name (Eligible Veteran) </a:t>
            </a:r>
          </a:p>
          <a:p>
            <a:pPr>
              <a:lnSpc>
                <a:spcPct val="107000"/>
              </a:lnSpc>
              <a:spcBef>
                <a:spcPts val="0"/>
              </a:spcBef>
            </a:pPr>
            <a:r>
              <a:rPr lang="en-US" sz="6400" kern="100" dirty="0">
                <a:latin typeface="Arial Narrow" panose="020B0606020202030204" pitchFamily="34" charset="0"/>
                <a:ea typeface="Calibri" panose="020F0502020204030204" pitchFamily="34" charset="0"/>
                <a:cs typeface="Arial" panose="020B0604020202020204" pitchFamily="34" charset="0"/>
              </a:rPr>
              <a:t>VFW Member ID# and VFW Post No. </a:t>
            </a:r>
            <a:br>
              <a:rPr lang="en-US" sz="8000" kern="100" dirty="0">
                <a:latin typeface="Arial Narrow" panose="020B0606020202030204" pitchFamily="34" charset="0"/>
                <a:ea typeface="Calibri" panose="020F0502020204030204" pitchFamily="34" charset="0"/>
                <a:cs typeface="Arial" panose="020B0604020202020204" pitchFamily="34" charset="0"/>
              </a:rPr>
            </a:br>
            <a:br>
              <a:rPr lang="en-US" sz="5300" kern="100" dirty="0">
                <a:latin typeface="Arial Narrow" panose="020B0606020202030204" pitchFamily="34" charset="0"/>
                <a:ea typeface="Calibri" panose="020F0502020204030204" pitchFamily="34" charset="0"/>
                <a:cs typeface="Arial" panose="020B0604020202020204" pitchFamily="34" charset="0"/>
              </a:rPr>
            </a:br>
            <a:br>
              <a:rPr lang="en-US" sz="1500" kern="100" dirty="0">
                <a:latin typeface="Arial Narrow" panose="020B0606020202030204" pitchFamily="34" charset="0"/>
                <a:ea typeface="Calibri" panose="020F0502020204030204" pitchFamily="34" charset="0"/>
                <a:cs typeface="Arial" panose="020B0604020202020204" pitchFamily="34" charset="0"/>
              </a:rPr>
            </a:br>
            <a:br>
              <a:rPr lang="en-US" sz="1500" kern="100" dirty="0">
                <a:latin typeface="Arial Narrow" panose="020B0606020202030204" pitchFamily="34" charset="0"/>
                <a:ea typeface="Calibri" panose="020F0502020204030204" pitchFamily="34" charset="0"/>
                <a:cs typeface="Arial" panose="020B0604020202020204" pitchFamily="34" charset="0"/>
              </a:rPr>
            </a:br>
            <a:br>
              <a:rPr lang="en-US" sz="1351" kern="100" dirty="0">
                <a:latin typeface="Arial Narrow" panose="020B0606020202030204" pitchFamily="34" charset="0"/>
                <a:ea typeface="Calibri" panose="020F0502020204030204" pitchFamily="34" charset="0"/>
                <a:cs typeface="Arial" panose="020B0604020202020204" pitchFamily="34" charset="0"/>
              </a:rPr>
            </a:br>
            <a:endParaRPr lang="en-US" dirty="0">
              <a:latin typeface="Arial Narrow" panose="020B0606020202030204" pitchFamily="34" charset="0"/>
              <a:cs typeface="Arial" panose="020B0604020202020204" pitchFamily="34" charset="0"/>
            </a:endParaRPr>
          </a:p>
        </p:txBody>
      </p:sp>
      <p:pic>
        <p:nvPicPr>
          <p:cNvPr id="15" name="Picture 14">
            <a:extLst>
              <a:ext uri="{FF2B5EF4-FFF2-40B4-BE49-F238E27FC236}">
                <a16:creationId xmlns:a16="http://schemas.microsoft.com/office/drawing/2014/main" id="{B6C0D9CB-B3EF-1E73-9F66-6587C940B38E}"/>
              </a:ext>
            </a:extLst>
          </p:cNvPr>
          <p:cNvPicPr>
            <a:picLocks noChangeAspect="1"/>
          </p:cNvPicPr>
          <p:nvPr/>
        </p:nvPicPr>
        <p:blipFill>
          <a:blip r:embed="rId2"/>
          <a:stretch>
            <a:fillRect/>
          </a:stretch>
        </p:blipFill>
        <p:spPr>
          <a:xfrm>
            <a:off x="355619" y="3149716"/>
            <a:ext cx="8432762" cy="151259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Picture 15">
            <a:extLst>
              <a:ext uri="{FF2B5EF4-FFF2-40B4-BE49-F238E27FC236}">
                <a16:creationId xmlns:a16="http://schemas.microsoft.com/office/drawing/2014/main" id="{ACEA81BF-CB10-4D70-BF64-8DAFB023EDC7}"/>
              </a:ext>
            </a:extLst>
          </p:cNvPr>
          <p:cNvPicPr>
            <a:picLocks noChangeAspect="1"/>
          </p:cNvPicPr>
          <p:nvPr/>
        </p:nvPicPr>
        <p:blipFill>
          <a:blip r:embed="rId3"/>
          <a:stretch>
            <a:fillRect/>
          </a:stretch>
        </p:blipFill>
        <p:spPr>
          <a:xfrm rot="599289">
            <a:off x="4453951" y="4640701"/>
            <a:ext cx="2086266" cy="1314634"/>
          </a:xfrm>
          <a:prstGeom prst="rect">
            <a:avLst/>
          </a:prstGeom>
        </p:spPr>
      </p:pic>
    </p:spTree>
    <p:extLst>
      <p:ext uri="{BB962C8B-B14F-4D97-AF65-F5344CB8AC3E}">
        <p14:creationId xmlns:p14="http://schemas.microsoft.com/office/powerpoint/2010/main" val="36961958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527A23-A1A8-6E21-4900-FD7FBF217AB8}"/>
              </a:ext>
            </a:extLst>
          </p:cNvPr>
          <p:cNvSpPr>
            <a:spLocks noGrp="1"/>
          </p:cNvSpPr>
          <p:nvPr>
            <p:ph type="title"/>
          </p:nvPr>
        </p:nvSpPr>
        <p:spPr>
          <a:xfrm>
            <a:off x="236537" y="182352"/>
            <a:ext cx="8560626" cy="3106734"/>
          </a:xfrm>
        </p:spPr>
        <p:style>
          <a:lnRef idx="2">
            <a:schemeClr val="accent2"/>
          </a:lnRef>
          <a:fillRef idx="1">
            <a:schemeClr val="lt1"/>
          </a:fillRef>
          <a:effectRef idx="0">
            <a:schemeClr val="accent2"/>
          </a:effectRef>
          <a:fontRef idx="minor">
            <a:schemeClr val="dk1"/>
          </a:fontRef>
        </p:style>
        <p:txBody>
          <a:bodyPr>
            <a:noAutofit/>
          </a:bodyPr>
          <a:lstStyle/>
          <a:p>
            <a:pPr>
              <a:spcBef>
                <a:spcPts val="450"/>
              </a:spcBef>
            </a:pPr>
            <a:br>
              <a:rPr lang="en-US" sz="1600" b="1" kern="100" dirty="0">
                <a:latin typeface="Arial Narrow" panose="020B0606020202030204" pitchFamily="34" charset="0"/>
                <a:ea typeface="Calibri" panose="020F0502020204030204" pitchFamily="34" charset="0"/>
                <a:cs typeface="Arial" panose="020B0604020202020204" pitchFamily="34" charset="0"/>
              </a:rPr>
            </a:br>
            <a:br>
              <a:rPr lang="en-US" sz="1600" b="1" kern="100" dirty="0">
                <a:latin typeface="Arial Narrow" panose="020B0606020202030204" pitchFamily="34" charset="0"/>
                <a:ea typeface="Calibri" panose="020F0502020204030204" pitchFamily="34" charset="0"/>
                <a:cs typeface="Arial" panose="020B0604020202020204" pitchFamily="34" charset="0"/>
              </a:rPr>
            </a:br>
            <a:r>
              <a:rPr lang="en-US" sz="1600" b="1" kern="100" dirty="0">
                <a:latin typeface="Arial Narrow" panose="020B0606020202030204" pitchFamily="34" charset="0"/>
                <a:ea typeface="Calibri" panose="020F0502020204030204" pitchFamily="34" charset="0"/>
                <a:cs typeface="Arial" panose="020B0604020202020204" pitchFamily="34" charset="0"/>
              </a:rPr>
              <a:t>PART E :</a:t>
            </a:r>
            <a:br>
              <a:rPr lang="en-US" sz="1600" b="1" kern="100" dirty="0">
                <a:latin typeface="Arial Narrow" panose="020B0606020202030204" pitchFamily="34" charset="0"/>
                <a:ea typeface="Calibri" panose="020F0502020204030204" pitchFamily="34" charset="0"/>
                <a:cs typeface="Arial" panose="020B0604020202020204" pitchFamily="34" charset="0"/>
              </a:rPr>
            </a:br>
            <a:r>
              <a:rPr lang="en-US" sz="1600" b="1" i="1" kern="100" dirty="0">
                <a:latin typeface="Arial Narrow" panose="020B0606020202030204" pitchFamily="34" charset="0"/>
                <a:ea typeface="Calibri" panose="020F0502020204030204" pitchFamily="34" charset="0"/>
                <a:cs typeface="Arial" panose="020B0604020202020204" pitchFamily="34" charset="0"/>
              </a:rPr>
              <a:t>Non-Affiliated</a:t>
            </a:r>
            <a:r>
              <a:rPr lang="en-US" sz="1600" i="1" kern="100" dirty="0">
                <a:latin typeface="Arial Narrow" panose="020B0606020202030204" pitchFamily="34" charset="0"/>
                <a:ea typeface="Calibri" panose="020F0502020204030204" pitchFamily="34" charset="0"/>
                <a:cs typeface="Arial" panose="020B0604020202020204" pitchFamily="34" charset="0"/>
              </a:rPr>
              <a:t>:</a:t>
            </a:r>
            <a:r>
              <a:rPr lang="en-US" sz="1600" kern="100" dirty="0">
                <a:latin typeface="Arial Narrow" panose="020B0606020202030204" pitchFamily="34" charset="0"/>
                <a:ea typeface="Calibri" panose="020F0502020204030204" pitchFamily="34" charset="0"/>
                <a:cs typeface="Arial" panose="020B0604020202020204" pitchFamily="34" charset="0"/>
              </a:rPr>
              <a:t> the eligible veteran is not a member of the VFW Post to which the applicant is joining</a:t>
            </a:r>
            <a:br>
              <a:rPr lang="en-US" sz="1600" kern="100" dirty="0">
                <a:latin typeface="Arial Narrow" panose="020B0606020202030204" pitchFamily="34" charset="0"/>
                <a:ea typeface="Calibri" panose="020F0502020204030204" pitchFamily="34" charset="0"/>
                <a:cs typeface="Arial" panose="020B0604020202020204" pitchFamily="34" charset="0"/>
              </a:rPr>
            </a:br>
            <a:r>
              <a:rPr lang="en-US" sz="1600" b="1" i="1" kern="100" dirty="0">
                <a:latin typeface="Arial Narrow" panose="020B0606020202030204" pitchFamily="34" charset="0"/>
                <a:ea typeface="Calibri" panose="020F0502020204030204" pitchFamily="34" charset="0"/>
                <a:cs typeface="Arial" panose="020B0604020202020204" pitchFamily="34" charset="0"/>
              </a:rPr>
              <a:t>Relationship:</a:t>
            </a:r>
            <a:r>
              <a:rPr lang="en-US" sz="1600" kern="100" dirty="0">
                <a:latin typeface="Arial Narrow" panose="020B0606020202030204" pitchFamily="34" charset="0"/>
                <a:ea typeface="Calibri" panose="020F0502020204030204" pitchFamily="34" charset="0"/>
                <a:cs typeface="Arial" panose="020B0604020202020204" pitchFamily="34" charset="0"/>
              </a:rPr>
              <a:t> Mother, Father, Sister, Brother etc....    </a:t>
            </a:r>
            <a:r>
              <a:rPr lang="en-US" sz="1600" b="1" i="1" kern="100" dirty="0">
                <a:latin typeface="Arial Narrow" panose="020B0606020202030204" pitchFamily="34" charset="0"/>
                <a:ea typeface="Calibri" panose="020F0502020204030204" pitchFamily="34" charset="0"/>
                <a:cs typeface="Arial" panose="020B0604020202020204" pitchFamily="34" charset="0"/>
              </a:rPr>
              <a:t>To eligible Veteran</a:t>
            </a:r>
            <a:r>
              <a:rPr lang="en-US" sz="1600" kern="100" dirty="0">
                <a:latin typeface="Arial Narrow" panose="020B0606020202030204" pitchFamily="34" charset="0"/>
                <a:ea typeface="Calibri" panose="020F0502020204030204" pitchFamily="34" charset="0"/>
                <a:cs typeface="Arial" panose="020B0604020202020204" pitchFamily="34" charset="0"/>
              </a:rPr>
              <a:t>: the veteran’s name</a:t>
            </a:r>
            <a:br>
              <a:rPr lang="en-US" sz="1600" kern="100" dirty="0">
                <a:latin typeface="Arial Narrow" panose="020B0606020202030204" pitchFamily="34" charset="0"/>
                <a:ea typeface="Calibri" panose="020F0502020204030204" pitchFamily="34" charset="0"/>
                <a:cs typeface="Arial" panose="020B0604020202020204" pitchFamily="34" charset="0"/>
              </a:rPr>
            </a:br>
            <a:br>
              <a:rPr lang="en-US" sz="1600" kern="100" dirty="0">
                <a:latin typeface="Arial Narrow" panose="020B0606020202030204" pitchFamily="34" charset="0"/>
                <a:ea typeface="Calibri" panose="020F0502020204030204" pitchFamily="34" charset="0"/>
                <a:cs typeface="Arial" panose="020B0604020202020204" pitchFamily="34" charset="0"/>
              </a:rPr>
            </a:br>
            <a:r>
              <a:rPr lang="en-US" sz="1600" b="1" i="1" kern="100" dirty="0" err="1">
                <a:latin typeface="Arial Narrow" panose="020B0606020202030204" pitchFamily="34" charset="0"/>
                <a:ea typeface="Calibri" panose="020F0502020204030204" pitchFamily="34" charset="0"/>
                <a:cs typeface="Arial" panose="020B0604020202020204" pitchFamily="34" charset="0"/>
              </a:rPr>
              <a:t>Name</a:t>
            </a:r>
            <a:r>
              <a:rPr lang="en-US" sz="1600" b="1" i="1" kern="100" dirty="0">
                <a:latin typeface="Arial Narrow" panose="020B0606020202030204" pitchFamily="34" charset="0"/>
                <a:ea typeface="Calibri" panose="020F0502020204030204" pitchFamily="34" charset="0"/>
                <a:cs typeface="Arial" panose="020B0604020202020204" pitchFamily="34" charset="0"/>
              </a:rPr>
              <a:t> of campaign and any ribbons or medals</a:t>
            </a:r>
            <a:r>
              <a:rPr lang="en-US" sz="1600" i="1" kern="100" dirty="0">
                <a:latin typeface="Arial Narrow" panose="020B0606020202030204" pitchFamily="34" charset="0"/>
                <a:ea typeface="Calibri" panose="020F0502020204030204" pitchFamily="34" charset="0"/>
                <a:cs typeface="Arial" panose="020B0604020202020204" pitchFamily="34" charset="0"/>
              </a:rPr>
              <a:t>: </a:t>
            </a:r>
            <a:r>
              <a:rPr lang="en-US" sz="1600" kern="100" dirty="0">
                <a:latin typeface="Arial Narrow" panose="020B0606020202030204" pitchFamily="34" charset="0"/>
                <a:ea typeface="Calibri" panose="020F0502020204030204" pitchFamily="34" charset="0"/>
                <a:cs typeface="Arial" panose="020B0604020202020204" pitchFamily="34" charset="0"/>
              </a:rPr>
              <a:t>As found on DD214 or other paperwork available. You should always reference the </a:t>
            </a:r>
            <a:r>
              <a:rPr lang="en-US" sz="1600" b="1" i="1" u="sng" kern="100" dirty="0">
                <a:solidFill>
                  <a:schemeClr val="accent5">
                    <a:lumMod val="50000"/>
                  </a:schemeClr>
                </a:solidFill>
                <a:latin typeface="Arial Narrow" panose="020B0606020202030204" pitchFamily="34" charset="0"/>
                <a:ea typeface="Calibri" panose="020F0502020204030204" pitchFamily="34" charset="0"/>
                <a:cs typeface="Arial" panose="020B0604020202020204" pitchFamily="34" charset="0"/>
              </a:rPr>
              <a:t>National Auxiliary Bylaws page 6-11 </a:t>
            </a:r>
            <a:r>
              <a:rPr lang="en-US" sz="1600" kern="100" dirty="0">
                <a:latin typeface="Arial Narrow" panose="020B0606020202030204" pitchFamily="34" charset="0"/>
                <a:ea typeface="Calibri" panose="020F0502020204030204" pitchFamily="34" charset="0"/>
                <a:cs typeface="Arial" panose="020B0604020202020204" pitchFamily="34" charset="0"/>
              </a:rPr>
              <a:t>and follow the guide in determining eligibility.  </a:t>
            </a:r>
            <a:br>
              <a:rPr lang="en-US" sz="1600" kern="100" dirty="0">
                <a:latin typeface="Arial Narrow" panose="020B0606020202030204" pitchFamily="34" charset="0"/>
                <a:ea typeface="Calibri" panose="020F0502020204030204" pitchFamily="34" charset="0"/>
                <a:cs typeface="Arial" panose="020B0604020202020204" pitchFamily="34" charset="0"/>
              </a:rPr>
            </a:br>
            <a:br>
              <a:rPr lang="en-US" sz="1600" kern="100" dirty="0">
                <a:latin typeface="Arial Narrow" panose="020B0606020202030204" pitchFamily="34" charset="0"/>
                <a:ea typeface="Calibri" panose="020F0502020204030204" pitchFamily="34" charset="0"/>
                <a:cs typeface="Arial" panose="020B0604020202020204" pitchFamily="34" charset="0"/>
              </a:rPr>
            </a:br>
            <a:r>
              <a:rPr lang="en-US" sz="1600" kern="100" dirty="0">
                <a:solidFill>
                  <a:srgbClr val="FF0000"/>
                </a:solidFill>
                <a:latin typeface="Arial Narrow" panose="020B0606020202030204" pitchFamily="34" charset="0"/>
                <a:ea typeface="Calibri" panose="020F0502020204030204" pitchFamily="34" charset="0"/>
                <a:cs typeface="Arial" panose="020B0604020202020204" pitchFamily="34" charset="0"/>
              </a:rPr>
              <a:t>Note: </a:t>
            </a:r>
            <a:r>
              <a:rPr lang="en-US" sz="1600" i="1" kern="100" dirty="0">
                <a:solidFill>
                  <a:srgbClr val="FF0000"/>
                </a:solidFill>
                <a:latin typeface="Arial Narrow" panose="020B0606020202030204" pitchFamily="34" charset="0"/>
                <a:ea typeface="Calibri" panose="020F0502020204030204" pitchFamily="34" charset="0"/>
                <a:cs typeface="Arial" panose="020B0604020202020204" pitchFamily="34" charset="0"/>
              </a:rPr>
              <a:t>There is no need to list all medals/ribbons, only those that qualify the veteran for the VFW, i.e., Vietnam Service Medal, Asiatic-Pacific Campaign, American Campaign, Korean Service Medal)</a:t>
            </a:r>
            <a:br>
              <a:rPr lang="en-US" sz="1600" i="1" kern="100" dirty="0">
                <a:solidFill>
                  <a:srgbClr val="FF0000"/>
                </a:solidFill>
                <a:latin typeface="Arial Narrow" panose="020B0606020202030204" pitchFamily="34" charset="0"/>
                <a:ea typeface="Calibri" panose="020F0502020204030204" pitchFamily="34" charset="0"/>
                <a:cs typeface="Arial" panose="020B0604020202020204" pitchFamily="34" charset="0"/>
              </a:rPr>
            </a:br>
            <a:br>
              <a:rPr lang="en-US" sz="1600" i="1" kern="100" dirty="0">
                <a:solidFill>
                  <a:srgbClr val="FF0000"/>
                </a:solidFill>
                <a:latin typeface="Arial Narrow" panose="020B0606020202030204" pitchFamily="34" charset="0"/>
                <a:ea typeface="Calibri" panose="020F0502020204030204" pitchFamily="34" charset="0"/>
                <a:cs typeface="Arial" panose="020B0604020202020204" pitchFamily="34" charset="0"/>
              </a:rPr>
            </a:br>
            <a:r>
              <a:rPr lang="en-US" sz="1600" b="1" i="1" kern="100" dirty="0">
                <a:latin typeface="Arial Narrow" panose="020B0606020202030204" pitchFamily="34" charset="0"/>
                <a:ea typeface="Calibri" panose="020F0502020204030204" pitchFamily="34" charset="0"/>
                <a:cs typeface="Arial" panose="020B0604020202020204" pitchFamily="34" charset="0"/>
              </a:rPr>
              <a:t>Dates of Service</a:t>
            </a:r>
            <a:r>
              <a:rPr lang="en-US" sz="1600" kern="100" dirty="0">
                <a:latin typeface="Arial Narrow" panose="020B0606020202030204" pitchFamily="34" charset="0"/>
                <a:ea typeface="Calibri" panose="020F0502020204030204" pitchFamily="34" charset="0"/>
                <a:cs typeface="Arial" panose="020B0604020202020204" pitchFamily="34" charset="0"/>
              </a:rPr>
              <a:t>:  </a:t>
            </a:r>
            <a:r>
              <a:rPr lang="en-US" sz="1600" u="sng" kern="100" dirty="0">
                <a:latin typeface="Arial Narrow" panose="020B0606020202030204" pitchFamily="34" charset="0"/>
                <a:ea typeface="Calibri" panose="020F0502020204030204" pitchFamily="34" charset="0"/>
                <a:cs typeface="Arial" panose="020B0604020202020204" pitchFamily="34" charset="0"/>
              </a:rPr>
              <a:t>the day they joined the military</a:t>
            </a:r>
            <a:r>
              <a:rPr lang="en-US" sz="1600" kern="100" dirty="0">
                <a:latin typeface="Arial Narrow" panose="020B0606020202030204" pitchFamily="34" charset="0"/>
                <a:ea typeface="Calibri" panose="020F0502020204030204" pitchFamily="34" charset="0"/>
                <a:cs typeface="Arial" panose="020B0604020202020204" pitchFamily="34" charset="0"/>
              </a:rPr>
              <a:t> to </a:t>
            </a:r>
            <a:r>
              <a:rPr lang="en-US" sz="1600" u="sng" kern="100" dirty="0">
                <a:latin typeface="Arial Narrow" panose="020B0606020202030204" pitchFamily="34" charset="0"/>
                <a:ea typeface="Calibri" panose="020F0502020204030204" pitchFamily="34" charset="0"/>
                <a:cs typeface="Arial" panose="020B0604020202020204" pitchFamily="34" charset="0"/>
              </a:rPr>
              <a:t>the day they separated from the service.</a:t>
            </a:r>
            <a:br>
              <a:rPr lang="en-US" sz="1600" u="sng" kern="100" dirty="0">
                <a:latin typeface="Arial Narrow" panose="020B0606020202030204" pitchFamily="34" charset="0"/>
                <a:ea typeface="Calibri" panose="020F0502020204030204" pitchFamily="34" charset="0"/>
                <a:cs typeface="Arial" panose="020B0604020202020204" pitchFamily="34" charset="0"/>
              </a:rPr>
            </a:br>
            <a:br>
              <a:rPr lang="en-US" sz="1600" u="sng" kern="100" dirty="0">
                <a:latin typeface="Arial Narrow" panose="020B0606020202030204" pitchFamily="34" charset="0"/>
                <a:ea typeface="Calibri" panose="020F0502020204030204" pitchFamily="34" charset="0"/>
                <a:cs typeface="Arial" panose="020B0604020202020204" pitchFamily="34" charset="0"/>
              </a:rPr>
            </a:br>
            <a:r>
              <a:rPr lang="en-US" sz="1600" b="1" i="1" kern="100" dirty="0">
                <a:latin typeface="Arial Narrow" panose="020B0606020202030204" pitchFamily="34" charset="0"/>
                <a:ea typeface="Calibri" panose="020F0502020204030204" pitchFamily="34" charset="0"/>
                <a:cs typeface="Arial" panose="020B0604020202020204" pitchFamily="34" charset="0"/>
              </a:rPr>
              <a:t>Location:</a:t>
            </a:r>
            <a:r>
              <a:rPr lang="en-US" sz="1600" kern="100" dirty="0">
                <a:latin typeface="Arial Narrow" panose="020B0606020202030204" pitchFamily="34" charset="0"/>
                <a:ea typeface="Calibri" panose="020F0502020204030204" pitchFamily="34" charset="0"/>
                <a:cs typeface="Arial" panose="020B0604020202020204" pitchFamily="34" charset="0"/>
              </a:rPr>
              <a:t> </a:t>
            </a:r>
            <a:r>
              <a:rPr lang="en-US" sz="1600" b="1" i="1" u="sng" kern="100" dirty="0">
                <a:solidFill>
                  <a:schemeClr val="accent5">
                    <a:lumMod val="50000"/>
                  </a:schemeClr>
                </a:solidFill>
                <a:latin typeface="Arial Narrow" panose="020B0606020202030204" pitchFamily="34" charset="0"/>
                <a:ea typeface="Calibri" panose="020F0502020204030204" pitchFamily="34" charset="0"/>
                <a:cs typeface="Arial" panose="020B0604020202020204" pitchFamily="34" charset="0"/>
              </a:rPr>
              <a:t>Foreign location </a:t>
            </a:r>
            <a:r>
              <a:rPr lang="en-US" sz="1600" kern="100" dirty="0">
                <a:latin typeface="Arial Narrow" panose="020B0606020202030204" pitchFamily="34" charset="0"/>
                <a:ea typeface="Calibri" panose="020F0502020204030204" pitchFamily="34" charset="0"/>
                <a:cs typeface="Arial" panose="020B0604020202020204" pitchFamily="34" charset="0"/>
              </a:rPr>
              <a:t>where the veteran served….not the base where they served after returning to US</a:t>
            </a:r>
            <a:br>
              <a:rPr lang="en-US" sz="1600" kern="100" dirty="0">
                <a:latin typeface="Arial Narrow" panose="020B0606020202030204" pitchFamily="34" charset="0"/>
                <a:ea typeface="Calibri" panose="020F0502020204030204" pitchFamily="34" charset="0"/>
                <a:cs typeface="Arial" panose="020B0604020202020204" pitchFamily="34" charset="0"/>
              </a:rPr>
            </a:br>
            <a:br>
              <a:rPr lang="en-US" sz="1600" kern="100" dirty="0">
                <a:latin typeface="Arial Narrow" panose="020B0606020202030204" pitchFamily="34" charset="0"/>
                <a:ea typeface="Calibri" panose="020F0502020204030204" pitchFamily="34" charset="0"/>
                <a:cs typeface="Arial" panose="020B0604020202020204" pitchFamily="34" charset="0"/>
              </a:rPr>
            </a:br>
            <a:br>
              <a:rPr lang="en-US" sz="1600" kern="100" dirty="0">
                <a:latin typeface="Arial Narrow" panose="020B0606020202030204" pitchFamily="34" charset="0"/>
                <a:ea typeface="Calibri" panose="020F0502020204030204" pitchFamily="34" charset="0"/>
                <a:cs typeface="Arial" panose="020B0604020202020204" pitchFamily="34" charset="0"/>
              </a:rPr>
            </a:br>
            <a:endParaRPr lang="en-US" sz="1600" dirty="0">
              <a:latin typeface="Arial Narrow" panose="020B0606020202030204" pitchFamily="34" charset="0"/>
              <a:cs typeface="Arial" panose="020B0604020202020204" pitchFamily="34" charset="0"/>
            </a:endParaRPr>
          </a:p>
        </p:txBody>
      </p:sp>
      <p:sp>
        <p:nvSpPr>
          <p:cNvPr id="3" name="TextBox 2">
            <a:extLst>
              <a:ext uri="{FF2B5EF4-FFF2-40B4-BE49-F238E27FC236}">
                <a16:creationId xmlns:a16="http://schemas.microsoft.com/office/drawing/2014/main" id="{9C6EA8FE-BAC1-B85F-305B-4D5E67045399}"/>
              </a:ext>
            </a:extLst>
          </p:cNvPr>
          <p:cNvSpPr txBox="1"/>
          <p:nvPr/>
        </p:nvSpPr>
        <p:spPr>
          <a:xfrm>
            <a:off x="199692" y="5162904"/>
            <a:ext cx="6789685" cy="1384995"/>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rtlCol="0">
            <a:spAutoFit/>
          </a:bodyPr>
          <a:lstStyle/>
          <a:p>
            <a:r>
              <a:rPr lang="en-US" sz="1200" b="1" dirty="0">
                <a:latin typeface="Arial Narrow" panose="020B0606020202030204" pitchFamily="34" charset="0"/>
              </a:rPr>
              <a:t>NOTE: The following does not qualify the applicant for the VFW Auxiliary under the service of their veteran:</a:t>
            </a:r>
          </a:p>
          <a:p>
            <a:pPr marL="214313" indent="-214313">
              <a:buFont typeface="Arial" panose="020B0604020202020204" pitchFamily="34" charset="0"/>
              <a:buChar char="•"/>
            </a:pPr>
            <a:r>
              <a:rPr lang="en-US" sz="1200" dirty="0">
                <a:latin typeface="Arial Narrow" panose="020B0606020202030204" pitchFamily="34" charset="0"/>
              </a:rPr>
              <a:t>National Defense Medal </a:t>
            </a:r>
          </a:p>
          <a:p>
            <a:pPr marL="214313" indent="-214313">
              <a:buFont typeface="Arial" panose="020B0604020202020204" pitchFamily="34" charset="0"/>
              <a:buChar char="•"/>
            </a:pPr>
            <a:r>
              <a:rPr lang="en-US" sz="1200" dirty="0">
                <a:latin typeface="Arial Narrow" panose="020B0606020202030204" pitchFamily="34" charset="0"/>
              </a:rPr>
              <a:t>WWII Victor Medal (only WWI Victory Medal) or just the notation WWII, unless foreign location provided or if the veteran was stationed at ‘Pearl Harbor’ at the time of hostile wartime. </a:t>
            </a:r>
          </a:p>
          <a:p>
            <a:r>
              <a:rPr lang="en-US" sz="1200" dirty="0">
                <a:latin typeface="Arial Narrow" panose="020B0606020202030204" pitchFamily="34" charset="0"/>
              </a:rPr>
              <a:t> </a:t>
            </a:r>
          </a:p>
          <a:p>
            <a:pPr algn="ctr"/>
            <a:r>
              <a:rPr lang="en-US" sz="1200" b="1" dirty="0">
                <a:latin typeface="Arial Narrow" panose="020B0606020202030204" pitchFamily="34" charset="0"/>
              </a:rPr>
              <a:t>Reference Pages 6 – 11 in the Podium Edition Bylaws and Ritual available in MALTA under Member Resources</a:t>
            </a:r>
          </a:p>
          <a:p>
            <a:endParaRPr lang="en-US" sz="1200" dirty="0">
              <a:latin typeface="Arial Narrow" panose="020B0606020202030204" pitchFamily="34" charset="0"/>
            </a:endParaRPr>
          </a:p>
        </p:txBody>
      </p:sp>
      <p:pic>
        <p:nvPicPr>
          <p:cNvPr id="5" name="Picture 4">
            <a:extLst>
              <a:ext uri="{FF2B5EF4-FFF2-40B4-BE49-F238E27FC236}">
                <a16:creationId xmlns:a16="http://schemas.microsoft.com/office/drawing/2014/main" id="{5A5BD33E-A655-D835-41AE-63541F06B629}"/>
              </a:ext>
            </a:extLst>
          </p:cNvPr>
          <p:cNvPicPr>
            <a:picLocks noChangeAspect="1"/>
          </p:cNvPicPr>
          <p:nvPr/>
        </p:nvPicPr>
        <p:blipFill>
          <a:blip r:embed="rId2"/>
          <a:stretch>
            <a:fillRect/>
          </a:stretch>
        </p:blipFill>
        <p:spPr>
          <a:xfrm>
            <a:off x="291689" y="3416835"/>
            <a:ext cx="8450321" cy="138481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Picture 8">
            <a:extLst>
              <a:ext uri="{FF2B5EF4-FFF2-40B4-BE49-F238E27FC236}">
                <a16:creationId xmlns:a16="http://schemas.microsoft.com/office/drawing/2014/main" id="{68156BD2-3D65-6187-81DD-CDBD9CE7B267}"/>
              </a:ext>
            </a:extLst>
          </p:cNvPr>
          <p:cNvPicPr>
            <a:picLocks noChangeAspect="1"/>
          </p:cNvPicPr>
          <p:nvPr/>
        </p:nvPicPr>
        <p:blipFill>
          <a:blip r:embed="rId3"/>
          <a:stretch>
            <a:fillRect/>
          </a:stretch>
        </p:blipFill>
        <p:spPr>
          <a:xfrm rot="717008">
            <a:off x="7089637" y="4707226"/>
            <a:ext cx="1534763" cy="18293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9750198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4DB23-4956-4AB3-EF66-4F817133778E}"/>
              </a:ext>
            </a:extLst>
          </p:cNvPr>
          <p:cNvSpPr>
            <a:spLocks noGrp="1"/>
          </p:cNvSpPr>
          <p:nvPr>
            <p:ph type="title"/>
          </p:nvPr>
        </p:nvSpPr>
        <p:spPr>
          <a:xfrm>
            <a:off x="235646" y="411067"/>
            <a:ext cx="8519469" cy="2279581"/>
          </a:xfrm>
        </p:spPr>
        <p:style>
          <a:lnRef idx="2">
            <a:schemeClr val="accent6"/>
          </a:lnRef>
          <a:fillRef idx="1">
            <a:schemeClr val="lt1"/>
          </a:fillRef>
          <a:effectRef idx="0">
            <a:schemeClr val="accent6"/>
          </a:effectRef>
          <a:fontRef idx="minor">
            <a:schemeClr val="dk1"/>
          </a:fontRef>
        </p:style>
        <p:txBody>
          <a:bodyPr anchor="t">
            <a:noAutofit/>
          </a:bodyPr>
          <a:lstStyle/>
          <a:p>
            <a:pPr>
              <a:lnSpc>
                <a:spcPct val="107000"/>
              </a:lnSpc>
              <a:spcBef>
                <a:spcPts val="0"/>
              </a:spcBef>
              <a:spcAft>
                <a:spcPts val="600"/>
              </a:spcAft>
            </a:pPr>
            <a:r>
              <a:rPr lang="en-US" sz="1600" b="1" i="1" kern="100" dirty="0">
                <a:latin typeface="Arial Narrow" panose="020B0606020202030204" pitchFamily="34" charset="0"/>
                <a:ea typeface="Calibri" panose="020F0502020204030204" pitchFamily="34" charset="0"/>
                <a:cs typeface="Times New Roman" panose="02020603050405020304" pitchFamily="18" charset="0"/>
              </a:rPr>
              <a:t>PART F:</a:t>
            </a:r>
            <a:br>
              <a:rPr lang="en-US" sz="1600" b="1" i="1" kern="100" dirty="0">
                <a:latin typeface="Arial Narrow" panose="020B0606020202030204" pitchFamily="34" charset="0"/>
                <a:ea typeface="Calibri" panose="020F0502020204030204" pitchFamily="34" charset="0"/>
                <a:cs typeface="Times New Roman" panose="02020603050405020304" pitchFamily="18" charset="0"/>
              </a:rPr>
            </a:br>
            <a:r>
              <a:rPr lang="en-US" sz="1600" b="1" i="1" kern="100" dirty="0">
                <a:latin typeface="Arial Narrow" panose="020B0606020202030204" pitchFamily="34" charset="0"/>
                <a:ea typeface="Calibri" panose="020F0502020204030204" pitchFamily="34" charset="0"/>
                <a:cs typeface="Times New Roman" panose="02020603050405020304" pitchFamily="18" charset="0"/>
              </a:rPr>
              <a:t>Recruited/Recommended by:  </a:t>
            </a:r>
            <a:r>
              <a:rPr lang="en-US" sz="1600" kern="100" dirty="0">
                <a:solidFill>
                  <a:prstClr val="black"/>
                </a:solidFill>
                <a:latin typeface="Arial Narrow" panose="020B0606020202030204" pitchFamily="34" charset="0"/>
                <a:ea typeface="Calibri" panose="020F0502020204030204" pitchFamily="34" charset="0"/>
                <a:cs typeface="Times New Roman" panose="02020603050405020304" pitchFamily="18" charset="0"/>
              </a:rPr>
              <a:t>The individual who is recommending (recruiting) the applicant for membership to the auxiliary.  The individual recommending the applicant cannot be one of the Investigating Committee members signing the application. </a:t>
            </a:r>
            <a:br>
              <a:rPr lang="en-US" sz="1600" kern="100" dirty="0">
                <a:solidFill>
                  <a:prstClr val="black"/>
                </a:solidFill>
                <a:latin typeface="Arial Narrow" panose="020B0606020202030204" pitchFamily="34" charset="0"/>
                <a:ea typeface="Calibri" panose="020F0502020204030204" pitchFamily="34" charset="0"/>
                <a:cs typeface="Times New Roman" panose="02020603050405020304" pitchFamily="18" charset="0"/>
              </a:rPr>
            </a:br>
            <a:r>
              <a:rPr lang="en-US" sz="1600" b="1" i="1" kern="100" dirty="0">
                <a:solidFill>
                  <a:prstClr val="black"/>
                </a:solidFill>
                <a:latin typeface="Arial Narrow" panose="020B0606020202030204" pitchFamily="34" charset="0"/>
                <a:ea typeface="Calibri" panose="020F0502020204030204" pitchFamily="34" charset="0"/>
                <a:cs typeface="Times New Roman" panose="02020603050405020304" pitchFamily="18" charset="0"/>
              </a:rPr>
              <a:t>Recruiter Member ID:</a:t>
            </a:r>
            <a:r>
              <a:rPr lang="en-US" sz="1600" i="1" kern="100" dirty="0">
                <a:solidFill>
                  <a:prstClr val="black"/>
                </a:solidFill>
                <a:latin typeface="Arial Narrow" panose="020B0606020202030204" pitchFamily="34" charset="0"/>
                <a:ea typeface="Calibri" panose="020F0502020204030204" pitchFamily="34" charset="0"/>
                <a:cs typeface="Times New Roman" panose="02020603050405020304" pitchFamily="18" charset="0"/>
              </a:rPr>
              <a:t> </a:t>
            </a:r>
            <a:r>
              <a:rPr lang="en-US" sz="1600" kern="100" dirty="0">
                <a:solidFill>
                  <a:prstClr val="black"/>
                </a:solidFill>
                <a:latin typeface="Arial Narrow" panose="020B0606020202030204" pitchFamily="34" charset="0"/>
                <a:ea typeface="Calibri" panose="020F0502020204030204" pitchFamily="34" charset="0"/>
                <a:cs typeface="Times New Roman" panose="02020603050405020304" pitchFamily="18" charset="0"/>
              </a:rPr>
              <a:t>This is the Recruiter’s Member ID.  National now keeps track of this for auxiliary recruiters and they will mail Recruiter pin(s) when the criteria has been met. If the Recruiter Member ID is missing or incorrect, it will not be entered into MALTA at the time of processing. </a:t>
            </a:r>
            <a:br>
              <a:rPr lang="en-US" sz="1600" kern="100" dirty="0">
                <a:solidFill>
                  <a:prstClr val="black"/>
                </a:solidFill>
                <a:latin typeface="Arial Narrow" panose="020B0606020202030204" pitchFamily="34" charset="0"/>
                <a:ea typeface="Calibri" panose="020F0502020204030204" pitchFamily="34" charset="0"/>
                <a:cs typeface="Times New Roman" panose="02020603050405020304" pitchFamily="18" charset="0"/>
              </a:rPr>
            </a:br>
            <a:endParaRPr lang="en-US" sz="1600" dirty="0">
              <a:latin typeface="Arial Narrow" panose="020B0606020202030204" pitchFamily="34" charset="0"/>
            </a:endParaRPr>
          </a:p>
        </p:txBody>
      </p:sp>
      <p:sp>
        <p:nvSpPr>
          <p:cNvPr id="3" name="Rectangle 2">
            <a:extLst>
              <a:ext uri="{FF2B5EF4-FFF2-40B4-BE49-F238E27FC236}">
                <a16:creationId xmlns:a16="http://schemas.microsoft.com/office/drawing/2014/main" id="{B5451298-6D1B-DD08-CEA9-597B86E30F2E}"/>
              </a:ext>
            </a:extLst>
          </p:cNvPr>
          <p:cNvSpPr/>
          <p:nvPr/>
        </p:nvSpPr>
        <p:spPr>
          <a:xfrm>
            <a:off x="278066" y="5765967"/>
            <a:ext cx="8367651" cy="584775"/>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lIns="91440" tIns="45720" rIns="91440" bIns="45720">
            <a:spAutoFit/>
          </a:bodyPr>
          <a:lstStyle/>
          <a:p>
            <a:pPr algn="ctr"/>
            <a:r>
              <a:rPr lang="en-US" sz="1600" b="1" dirty="0">
                <a:ln w="0"/>
                <a:effectLst>
                  <a:outerShdw blurRad="38100" dist="19050" dir="2700000" algn="tl" rotWithShape="0">
                    <a:schemeClr val="dk1">
                      <a:alpha val="40000"/>
                    </a:schemeClr>
                  </a:outerShdw>
                </a:effectLst>
              </a:rPr>
              <a:t>The signature of the member recruiting/recommending the applicant </a:t>
            </a:r>
            <a:r>
              <a:rPr lang="en-US" sz="1600" b="1" i="1" u="sng" dirty="0">
                <a:ln w="0"/>
                <a:solidFill>
                  <a:srgbClr val="C00000"/>
                </a:solidFill>
                <a:effectLst>
                  <a:outerShdw blurRad="38100" dist="19050" dir="2700000" algn="tl" rotWithShape="0">
                    <a:schemeClr val="dk1">
                      <a:alpha val="40000"/>
                    </a:schemeClr>
                  </a:outerShdw>
                </a:effectLst>
              </a:rPr>
              <a:t>cannot</a:t>
            </a:r>
            <a:r>
              <a:rPr lang="en-US" sz="1600" b="1" dirty="0">
                <a:ln w="0"/>
                <a:effectLst>
                  <a:outerShdw blurRad="38100" dist="19050" dir="2700000" algn="tl" rotWithShape="0">
                    <a:schemeClr val="dk1">
                      <a:alpha val="40000"/>
                    </a:schemeClr>
                  </a:outerShdw>
                </a:effectLst>
              </a:rPr>
              <a:t> also be one of the Investigating Committee Signatures for the applicant</a:t>
            </a:r>
          </a:p>
        </p:txBody>
      </p:sp>
      <p:pic>
        <p:nvPicPr>
          <p:cNvPr id="7" name="Picture 6">
            <a:extLst>
              <a:ext uri="{FF2B5EF4-FFF2-40B4-BE49-F238E27FC236}">
                <a16:creationId xmlns:a16="http://schemas.microsoft.com/office/drawing/2014/main" id="{34078BC9-C094-30FD-C7A7-F7FB7E0C88E2}"/>
              </a:ext>
            </a:extLst>
          </p:cNvPr>
          <p:cNvPicPr>
            <a:picLocks noChangeAspect="1"/>
          </p:cNvPicPr>
          <p:nvPr/>
        </p:nvPicPr>
        <p:blipFill>
          <a:blip r:embed="rId2"/>
          <a:stretch>
            <a:fillRect/>
          </a:stretch>
        </p:blipFill>
        <p:spPr>
          <a:xfrm>
            <a:off x="235646" y="3088778"/>
            <a:ext cx="8645595" cy="893003"/>
          </a:xfrm>
          <a:prstGeom prst="rect">
            <a:avLst/>
          </a:prstGeom>
        </p:spPr>
      </p:pic>
    </p:spTree>
    <p:extLst>
      <p:ext uri="{BB962C8B-B14F-4D97-AF65-F5344CB8AC3E}">
        <p14:creationId xmlns:p14="http://schemas.microsoft.com/office/powerpoint/2010/main" val="4298592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9E1A15-F022-3171-6462-0A21207F7C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FBAD09-5891-7748-6AF5-0B5FCF62744B}"/>
              </a:ext>
            </a:extLst>
          </p:cNvPr>
          <p:cNvSpPr>
            <a:spLocks noGrp="1"/>
          </p:cNvSpPr>
          <p:nvPr>
            <p:ph type="title"/>
          </p:nvPr>
        </p:nvSpPr>
        <p:spPr>
          <a:xfrm>
            <a:off x="235646" y="411067"/>
            <a:ext cx="8519469" cy="2279581"/>
          </a:xfrm>
        </p:spPr>
        <p:style>
          <a:lnRef idx="2">
            <a:schemeClr val="accent6"/>
          </a:lnRef>
          <a:fillRef idx="1">
            <a:schemeClr val="lt1"/>
          </a:fillRef>
          <a:effectRef idx="0">
            <a:schemeClr val="accent6"/>
          </a:effectRef>
          <a:fontRef idx="minor">
            <a:schemeClr val="dk1"/>
          </a:fontRef>
        </p:style>
        <p:txBody>
          <a:bodyPr anchor="t">
            <a:noAutofit/>
          </a:bodyPr>
          <a:lstStyle/>
          <a:p>
            <a:r>
              <a:rPr lang="en-US" sz="1600" b="1" i="1" kern="100" dirty="0">
                <a:latin typeface="Arial Narrow" panose="020B0606020202030204" pitchFamily="34" charset="0"/>
                <a:ea typeface="Calibri" panose="020F0502020204030204" pitchFamily="34" charset="0"/>
                <a:cs typeface="Times New Roman" panose="02020603050405020304" pitchFamily="18" charset="0"/>
              </a:rPr>
              <a:t>PART G: </a:t>
            </a:r>
            <a:br>
              <a:rPr lang="en-US" sz="1600" b="1" i="1" kern="100" dirty="0">
                <a:latin typeface="Arial Narrow" panose="020B0606020202030204" pitchFamily="34" charset="0"/>
                <a:ea typeface="Calibri" panose="020F0502020204030204" pitchFamily="34" charset="0"/>
                <a:cs typeface="Times New Roman" panose="02020603050405020304" pitchFamily="18" charset="0"/>
              </a:rPr>
            </a:br>
            <a:r>
              <a:rPr lang="en-US" sz="1600" b="1" i="1" kern="100" dirty="0">
                <a:latin typeface="Arial Narrow" panose="020B0606020202030204" pitchFamily="34" charset="0"/>
                <a:ea typeface="Calibri" panose="020F0502020204030204" pitchFamily="34" charset="0"/>
                <a:cs typeface="Times New Roman" panose="02020603050405020304" pitchFamily="18" charset="0"/>
              </a:rPr>
              <a:t>Investigating Committee Signatures</a:t>
            </a:r>
            <a:r>
              <a:rPr lang="en-US" sz="1600" kern="100" dirty="0">
                <a:latin typeface="Arial Narrow" panose="020B0606020202030204" pitchFamily="34" charset="0"/>
                <a:ea typeface="Calibri" panose="020F0502020204030204" pitchFamily="34" charset="0"/>
                <a:cs typeface="Times New Roman" panose="02020603050405020304" pitchFamily="18" charset="0"/>
              </a:rPr>
              <a:t>:  Must have at least two (2) Investigating Committee signatures and cannot also be listed as the Recruiter (Refer to Section 102 of the National Bylaws) </a:t>
            </a:r>
            <a:br>
              <a:rPr lang="en-US" sz="1600" kern="100" dirty="0">
                <a:latin typeface="Arial Narrow" panose="020B0606020202030204" pitchFamily="34" charset="0"/>
                <a:ea typeface="Calibri" panose="020F0502020204030204" pitchFamily="34" charset="0"/>
                <a:cs typeface="Times New Roman" panose="02020603050405020304" pitchFamily="18" charset="0"/>
              </a:rPr>
            </a:br>
            <a:r>
              <a:rPr lang="en-US" sz="1600" b="1" i="1" kern="100" dirty="0">
                <a:latin typeface="Arial Narrow" panose="020B0606020202030204" pitchFamily="34" charset="0"/>
                <a:ea typeface="Calibri" panose="020F0502020204030204" pitchFamily="34" charset="0"/>
                <a:cs typeface="Times New Roman" panose="02020603050405020304" pitchFamily="18" charset="0"/>
              </a:rPr>
              <a:t>Rejected:</a:t>
            </a:r>
            <a:r>
              <a:rPr lang="en-US" sz="1600" kern="100" dirty="0">
                <a:latin typeface="Arial Narrow" panose="020B0606020202030204" pitchFamily="34" charset="0"/>
                <a:ea typeface="Calibri" panose="020F0502020204030204" pitchFamily="34" charset="0"/>
                <a:cs typeface="Times New Roman" panose="02020603050405020304" pitchFamily="18" charset="0"/>
              </a:rPr>
              <a:t>  the applicant was not approved by a vote of the auxiliary to become a member  </a:t>
            </a:r>
            <a:br>
              <a:rPr lang="en-US" sz="1600" kern="100" dirty="0">
                <a:latin typeface="Arial Narrow" panose="020B0606020202030204" pitchFamily="34" charset="0"/>
                <a:ea typeface="Calibri" panose="020F0502020204030204" pitchFamily="34" charset="0"/>
                <a:cs typeface="Times New Roman" panose="02020603050405020304" pitchFamily="18" charset="0"/>
              </a:rPr>
            </a:br>
            <a:r>
              <a:rPr lang="en-US" sz="1600" b="1" i="1" kern="100" dirty="0">
                <a:latin typeface="Arial Narrow" panose="020B0606020202030204" pitchFamily="34" charset="0"/>
                <a:ea typeface="Calibri" panose="020F0502020204030204" pitchFamily="34" charset="0"/>
                <a:cs typeface="Times New Roman" panose="02020603050405020304" pitchFamily="18" charset="0"/>
              </a:rPr>
              <a:t>Accepted:</a:t>
            </a:r>
            <a:r>
              <a:rPr lang="en-US" sz="1600" b="1" kern="100" dirty="0">
                <a:latin typeface="Arial Narrow" panose="020B0606020202030204" pitchFamily="34" charset="0"/>
                <a:ea typeface="Calibri" panose="020F0502020204030204" pitchFamily="34" charset="0"/>
                <a:cs typeface="Times New Roman" panose="02020603050405020304" pitchFamily="18" charset="0"/>
              </a:rPr>
              <a:t> </a:t>
            </a:r>
            <a:r>
              <a:rPr lang="en-US" sz="1600" kern="100" dirty="0">
                <a:latin typeface="Arial Narrow" panose="020B0606020202030204" pitchFamily="34" charset="0"/>
                <a:ea typeface="Calibri" panose="020F0502020204030204" pitchFamily="34" charset="0"/>
                <a:cs typeface="Times New Roman" panose="02020603050405020304" pitchFamily="18" charset="0"/>
              </a:rPr>
              <a:t>the applicant was approved by a vote of the auxiliary to become a member                                                           </a:t>
            </a:r>
            <a:br>
              <a:rPr lang="en-US" sz="1600" kern="100" dirty="0">
                <a:latin typeface="Arial Narrow" panose="020B0606020202030204" pitchFamily="34" charset="0"/>
                <a:ea typeface="Calibri" panose="020F0502020204030204" pitchFamily="34" charset="0"/>
                <a:cs typeface="Times New Roman" panose="02020603050405020304" pitchFamily="18" charset="0"/>
              </a:rPr>
            </a:br>
            <a:r>
              <a:rPr lang="en-US" sz="1600" b="1" i="1" kern="100" dirty="0">
                <a:latin typeface="Arial Narrow" panose="020B0606020202030204" pitchFamily="34" charset="0"/>
                <a:ea typeface="Calibri" panose="020F0502020204030204" pitchFamily="34" charset="0"/>
                <a:cs typeface="Times New Roman" panose="02020603050405020304" pitchFamily="18" charset="0"/>
              </a:rPr>
              <a:t>Meeting Date</a:t>
            </a:r>
            <a:r>
              <a:rPr lang="en-US" sz="1600" kern="100" dirty="0">
                <a:latin typeface="Arial Narrow" panose="020B0606020202030204" pitchFamily="34" charset="0"/>
                <a:ea typeface="Calibri" panose="020F0502020204030204" pitchFamily="34" charset="0"/>
                <a:cs typeface="Times New Roman" panose="02020603050405020304" pitchFamily="18" charset="0"/>
              </a:rPr>
              <a:t>: The meeting date that the application was rejected or approved by the members.  This date must be included on the application before sending to Department for processing.</a:t>
            </a:r>
            <a:br>
              <a:rPr lang="en-US" sz="1600" kern="100" dirty="0">
                <a:latin typeface="Arial Narrow" panose="020B0606020202030204" pitchFamily="34" charset="0"/>
                <a:ea typeface="Calibri" panose="020F0502020204030204" pitchFamily="34" charset="0"/>
                <a:cs typeface="Times New Roman" panose="02020603050405020304" pitchFamily="18" charset="0"/>
              </a:rPr>
            </a:br>
            <a:r>
              <a:rPr lang="en-US" sz="1600" b="1" kern="100" dirty="0">
                <a:latin typeface="Arial Narrow" panose="020B0606020202030204" pitchFamily="34" charset="0"/>
                <a:ea typeface="Calibri" panose="020F0502020204030204" pitchFamily="34" charset="0"/>
                <a:cs typeface="Times New Roman" panose="02020603050405020304" pitchFamily="18" charset="0"/>
              </a:rPr>
              <a:t>Obligated Date: </a:t>
            </a:r>
            <a:r>
              <a:rPr lang="en-US" sz="1600" kern="100" dirty="0">
                <a:latin typeface="Arial Narrow" panose="020B0606020202030204" pitchFamily="34" charset="0"/>
                <a:ea typeface="Calibri" panose="020F0502020204030204" pitchFamily="34" charset="0"/>
                <a:cs typeface="Times New Roman" panose="02020603050405020304" pitchFamily="18" charset="0"/>
              </a:rPr>
              <a:t>This is the date the applicant signed the OBLIGATION at the bottom of the Membership application or the Meeting Date if you are unsure of the signature date. </a:t>
            </a:r>
            <a:endParaRPr lang="en-US" sz="1600" dirty="0"/>
          </a:p>
        </p:txBody>
      </p:sp>
      <p:pic>
        <p:nvPicPr>
          <p:cNvPr id="6" name="Picture 5">
            <a:extLst>
              <a:ext uri="{FF2B5EF4-FFF2-40B4-BE49-F238E27FC236}">
                <a16:creationId xmlns:a16="http://schemas.microsoft.com/office/drawing/2014/main" id="{B237DBE9-9FB3-A6BD-2D09-84DD85168589}"/>
              </a:ext>
            </a:extLst>
          </p:cNvPr>
          <p:cNvPicPr>
            <a:picLocks noChangeAspect="1"/>
          </p:cNvPicPr>
          <p:nvPr/>
        </p:nvPicPr>
        <p:blipFill>
          <a:blip r:embed="rId3"/>
          <a:stretch>
            <a:fillRect/>
          </a:stretch>
        </p:blipFill>
        <p:spPr>
          <a:xfrm>
            <a:off x="278066" y="3143224"/>
            <a:ext cx="8477049" cy="92427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2686755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5860DE-5074-D7CA-BB94-9C9F17D737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0798BD-7124-BD32-BE97-65E265919D85}"/>
              </a:ext>
            </a:extLst>
          </p:cNvPr>
          <p:cNvSpPr>
            <a:spLocks noGrp="1"/>
          </p:cNvSpPr>
          <p:nvPr>
            <p:ph type="title"/>
          </p:nvPr>
        </p:nvSpPr>
        <p:spPr>
          <a:xfrm>
            <a:off x="235646" y="411066"/>
            <a:ext cx="8519469" cy="3109900"/>
          </a:xfrm>
        </p:spPr>
        <p:style>
          <a:lnRef idx="2">
            <a:schemeClr val="accent6"/>
          </a:lnRef>
          <a:fillRef idx="1">
            <a:schemeClr val="lt1"/>
          </a:fillRef>
          <a:effectRef idx="0">
            <a:schemeClr val="accent6"/>
          </a:effectRef>
          <a:fontRef idx="minor">
            <a:schemeClr val="dk1"/>
          </a:fontRef>
        </p:style>
        <p:txBody>
          <a:bodyPr anchor="t">
            <a:noAutofit/>
          </a:bodyPr>
          <a:lstStyle/>
          <a:p>
            <a:r>
              <a:rPr lang="en-US" sz="1600" b="1" i="1" kern="100" dirty="0">
                <a:latin typeface="Arial Narrow" panose="020B0606020202030204" pitchFamily="34" charset="0"/>
                <a:ea typeface="Calibri" panose="020F0502020204030204" pitchFamily="34" charset="0"/>
                <a:cs typeface="Times New Roman" panose="02020603050405020304" pitchFamily="18" charset="0"/>
              </a:rPr>
              <a:t>PART H: </a:t>
            </a:r>
            <a:br>
              <a:rPr lang="en-US" sz="1600" b="1" i="1" kern="100" dirty="0">
                <a:latin typeface="Arial Narrow" panose="020B0606020202030204" pitchFamily="34" charset="0"/>
                <a:ea typeface="Calibri" panose="020F0502020204030204" pitchFamily="34" charset="0"/>
                <a:cs typeface="Times New Roman" panose="02020603050405020304" pitchFamily="18" charset="0"/>
              </a:rPr>
            </a:br>
            <a:r>
              <a:rPr lang="en-US" sz="1600" b="1" i="1" kern="100" dirty="0">
                <a:latin typeface="Arial Narrow" panose="020B0606020202030204" pitchFamily="34" charset="0"/>
                <a:ea typeface="Calibri" panose="020F0502020204030204" pitchFamily="34" charset="0"/>
                <a:cs typeface="Times New Roman" panose="02020603050405020304" pitchFamily="18" charset="0"/>
              </a:rPr>
              <a:t>Membership: </a:t>
            </a:r>
            <a:r>
              <a:rPr lang="en-US" sz="1600" kern="100" dirty="0">
                <a:latin typeface="Arial Narrow" panose="020B0606020202030204" pitchFamily="34" charset="0"/>
                <a:ea typeface="Calibri" panose="020F0502020204030204" pitchFamily="34" charset="0"/>
                <a:cs typeface="Times New Roman" panose="02020603050405020304" pitchFamily="18" charset="0"/>
              </a:rPr>
              <a:t>The appropriate box must be checked indicating the type of membership “Annual” or “Life” the applicant has selected</a:t>
            </a:r>
            <a:r>
              <a:rPr lang="en-US" sz="1600" b="1" i="1" kern="100" dirty="0">
                <a:latin typeface="Arial Narrow" panose="020B0606020202030204" pitchFamily="34" charset="0"/>
                <a:ea typeface="Calibri" panose="020F0502020204030204" pitchFamily="34" charset="0"/>
                <a:cs typeface="Times New Roman" panose="02020603050405020304" pitchFamily="18" charset="0"/>
              </a:rPr>
              <a:t>. </a:t>
            </a:r>
            <a:br>
              <a:rPr lang="en-US" sz="1600" b="1" i="1" kern="100" dirty="0">
                <a:latin typeface="Arial Narrow" panose="020B0606020202030204" pitchFamily="34" charset="0"/>
                <a:ea typeface="Calibri" panose="020F0502020204030204" pitchFamily="34" charset="0"/>
                <a:cs typeface="Times New Roman" panose="02020603050405020304" pitchFamily="18" charset="0"/>
              </a:rPr>
            </a:br>
            <a:br>
              <a:rPr lang="en-US" sz="1600" b="1" i="1" kern="100" dirty="0">
                <a:latin typeface="Arial Narrow" panose="020B0606020202030204" pitchFamily="34" charset="0"/>
                <a:ea typeface="Calibri" panose="020F0502020204030204" pitchFamily="34" charset="0"/>
                <a:cs typeface="Times New Roman" panose="02020603050405020304" pitchFamily="18" charset="0"/>
              </a:rPr>
            </a:br>
            <a:r>
              <a:rPr lang="en-US" sz="1600" b="1" i="1" kern="100" dirty="0">
                <a:latin typeface="Arial Narrow" panose="020B0606020202030204" pitchFamily="34" charset="0"/>
                <a:ea typeface="Calibri" panose="020F0502020204030204" pitchFamily="34" charset="0"/>
                <a:cs typeface="Times New Roman" panose="02020603050405020304" pitchFamily="18" charset="0"/>
              </a:rPr>
              <a:t>Payment Method and Amount:  </a:t>
            </a:r>
            <a:r>
              <a:rPr lang="en-US" sz="1600" kern="100" dirty="0">
                <a:latin typeface="Arial Narrow" panose="020B0606020202030204" pitchFamily="34" charset="0"/>
                <a:ea typeface="Calibri" panose="020F0502020204030204" pitchFamily="34" charset="0"/>
                <a:cs typeface="Times New Roman" panose="02020603050405020304" pitchFamily="18" charset="0"/>
              </a:rPr>
              <a:t>The appropriate box must be checked indicating the payment method the applicant is paying the required membership fees.   If “Credit Card” is selected… DO NOT write in the applicants Credit Card number!    </a:t>
            </a:r>
            <a:br>
              <a:rPr lang="en-US" sz="1600" kern="100" dirty="0">
                <a:latin typeface="Arial Narrow" panose="020B0606020202030204" pitchFamily="34" charset="0"/>
                <a:ea typeface="Calibri" panose="020F0502020204030204" pitchFamily="34" charset="0"/>
                <a:cs typeface="Times New Roman" panose="02020603050405020304" pitchFamily="18" charset="0"/>
              </a:rPr>
            </a:br>
            <a:br>
              <a:rPr lang="en-US" sz="1600" kern="100" dirty="0">
                <a:latin typeface="Arial Narrow" panose="020B0606020202030204" pitchFamily="34" charset="0"/>
                <a:ea typeface="Calibri" panose="020F0502020204030204" pitchFamily="34" charset="0"/>
                <a:cs typeface="Times New Roman" panose="02020603050405020304" pitchFamily="18" charset="0"/>
              </a:rPr>
            </a:br>
            <a:r>
              <a:rPr lang="en-US" sz="1400" b="1" i="1" dirty="0">
                <a:latin typeface="Arial Narrow" panose="020B0606020202030204" pitchFamily="34" charset="0"/>
              </a:rPr>
              <a:t>***If paying by credit card, after this application is processed, an email and/or text message will be sent to the contact information provided above for payment. Instructions in the communication for payment must be completed within 30 days or otherwise the application will be voided. If someone other than the applicant above is paying by credit card for the membership, please list your phone number and email address below to receive payment instructions once the membership application has been processed.</a:t>
            </a:r>
            <a:br>
              <a:rPr lang="en-US" sz="1600" b="1" i="1" kern="100" dirty="0">
                <a:latin typeface="Arial Narrow" panose="020B0606020202030204" pitchFamily="34" charset="0"/>
                <a:ea typeface="Calibri" panose="020F0502020204030204" pitchFamily="34" charset="0"/>
                <a:cs typeface="Times New Roman" panose="02020603050405020304" pitchFamily="18" charset="0"/>
              </a:rPr>
            </a:br>
            <a:br>
              <a:rPr lang="en-US" sz="1600" b="1" i="1" kern="100" dirty="0">
                <a:latin typeface="Arial Narrow" panose="020B0606020202030204" pitchFamily="34" charset="0"/>
                <a:ea typeface="Calibri" panose="020F0502020204030204" pitchFamily="34" charset="0"/>
                <a:cs typeface="Times New Roman" panose="02020603050405020304" pitchFamily="18" charset="0"/>
              </a:rPr>
            </a:br>
            <a:br>
              <a:rPr lang="en-US" sz="1600" b="1" i="1" kern="100" dirty="0">
                <a:latin typeface="Arial Narrow" panose="020B0606020202030204" pitchFamily="34" charset="0"/>
                <a:ea typeface="Calibri" panose="020F0502020204030204" pitchFamily="34" charset="0"/>
                <a:cs typeface="Times New Roman" panose="02020603050405020304" pitchFamily="18" charset="0"/>
              </a:rPr>
            </a:br>
            <a:endParaRPr lang="en-US" sz="1600" dirty="0"/>
          </a:p>
        </p:txBody>
      </p:sp>
      <p:pic>
        <p:nvPicPr>
          <p:cNvPr id="4" name="Picture 3">
            <a:extLst>
              <a:ext uri="{FF2B5EF4-FFF2-40B4-BE49-F238E27FC236}">
                <a16:creationId xmlns:a16="http://schemas.microsoft.com/office/drawing/2014/main" id="{97086053-906A-4624-7AD7-5D9075E04A9D}"/>
              </a:ext>
            </a:extLst>
          </p:cNvPr>
          <p:cNvPicPr>
            <a:picLocks noChangeAspect="1"/>
          </p:cNvPicPr>
          <p:nvPr/>
        </p:nvPicPr>
        <p:blipFill>
          <a:blip r:embed="rId3"/>
          <a:stretch>
            <a:fillRect/>
          </a:stretch>
        </p:blipFill>
        <p:spPr>
          <a:xfrm>
            <a:off x="235646" y="4095573"/>
            <a:ext cx="8519469" cy="197940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3792100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237883-7130-5CB7-3C8A-67481B8B26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85E793-AF6D-C820-278F-67F5683AAAD9}"/>
              </a:ext>
            </a:extLst>
          </p:cNvPr>
          <p:cNvSpPr>
            <a:spLocks noGrp="1"/>
          </p:cNvSpPr>
          <p:nvPr>
            <p:ph type="title"/>
          </p:nvPr>
        </p:nvSpPr>
        <p:spPr>
          <a:xfrm>
            <a:off x="252248" y="571596"/>
            <a:ext cx="8369821" cy="1625066"/>
          </a:xfrm>
        </p:spPr>
        <p:style>
          <a:lnRef idx="2">
            <a:schemeClr val="accent6"/>
          </a:lnRef>
          <a:fillRef idx="1">
            <a:schemeClr val="lt1"/>
          </a:fillRef>
          <a:effectRef idx="0">
            <a:schemeClr val="accent6"/>
          </a:effectRef>
          <a:fontRef idx="minor">
            <a:schemeClr val="dk1"/>
          </a:fontRef>
        </p:style>
        <p:txBody>
          <a:bodyPr>
            <a:noAutofit/>
          </a:bodyPr>
          <a:lstStyle/>
          <a:p>
            <a:pPr>
              <a:lnSpc>
                <a:spcPct val="107000"/>
              </a:lnSpc>
              <a:spcBef>
                <a:spcPts val="0"/>
              </a:spcBef>
              <a:spcAft>
                <a:spcPts val="600"/>
              </a:spcAft>
            </a:pPr>
            <a:r>
              <a:rPr lang="en-US" sz="1600" b="1" kern="100" dirty="0">
                <a:latin typeface="Arial Narrow" panose="020B0606020202030204" pitchFamily="34" charset="0"/>
                <a:ea typeface="Calibri" panose="020F0502020204030204" pitchFamily="34" charset="0"/>
                <a:cs typeface="Times New Roman" panose="02020603050405020304" pitchFamily="18" charset="0"/>
              </a:rPr>
              <a:t>PART I:</a:t>
            </a:r>
            <a:br>
              <a:rPr lang="en-US" sz="1600" kern="100" dirty="0">
                <a:latin typeface="Arial Narrow" panose="020B0606020202030204" pitchFamily="34" charset="0"/>
                <a:ea typeface="Calibri" panose="020F0502020204030204" pitchFamily="34" charset="0"/>
                <a:cs typeface="Times New Roman" panose="02020603050405020304" pitchFamily="18" charset="0"/>
              </a:rPr>
            </a:br>
            <a:r>
              <a:rPr lang="en-US" sz="1600" b="1" i="1" kern="100" dirty="0">
                <a:latin typeface="Arial Narrow" panose="020B0606020202030204" pitchFamily="34" charset="0"/>
                <a:ea typeface="Calibri" panose="020F0502020204030204" pitchFamily="34" charset="0"/>
                <a:cs typeface="Times New Roman" panose="02020603050405020304" pitchFamily="18" charset="0"/>
              </a:rPr>
              <a:t>Obligation</a:t>
            </a:r>
            <a:r>
              <a:rPr lang="en-US" sz="1600" kern="100" dirty="0">
                <a:latin typeface="Arial Narrow" panose="020B0606020202030204" pitchFamily="34" charset="0"/>
                <a:ea typeface="Calibri" panose="020F0502020204030204" pitchFamily="34" charset="0"/>
                <a:cs typeface="Times New Roman" panose="02020603050405020304" pitchFamily="18" charset="0"/>
              </a:rPr>
              <a:t>: this is the obligation from the applicant/member to the auxiliary and their attest that all the information on the application is true and correct. </a:t>
            </a:r>
            <a:br>
              <a:rPr lang="en-US" sz="1600" kern="100" dirty="0">
                <a:latin typeface="Arial Narrow" panose="020B0606020202030204" pitchFamily="34" charset="0"/>
                <a:ea typeface="Calibri" panose="020F0502020204030204" pitchFamily="34" charset="0"/>
                <a:cs typeface="Times New Roman" panose="02020603050405020304" pitchFamily="18" charset="0"/>
              </a:rPr>
            </a:br>
            <a:r>
              <a:rPr lang="en-US" sz="1600" b="1" i="1" kern="100" dirty="0">
                <a:latin typeface="Arial Narrow" panose="020B0606020202030204" pitchFamily="34" charset="0"/>
                <a:ea typeface="Calibri" panose="020F0502020204030204" pitchFamily="34" charset="0"/>
                <a:cs typeface="Times New Roman" panose="02020603050405020304" pitchFamily="18" charset="0"/>
              </a:rPr>
              <a:t>Signature and Date: </a:t>
            </a:r>
            <a:r>
              <a:rPr lang="en-US" sz="1600" kern="100" dirty="0">
                <a:latin typeface="Arial Narrow" panose="020B0606020202030204" pitchFamily="34" charset="0"/>
                <a:ea typeface="Calibri" panose="020F0502020204030204" pitchFamily="34" charset="0"/>
                <a:cs typeface="Times New Roman" panose="02020603050405020304" pitchFamily="18" charset="0"/>
              </a:rPr>
              <a:t> the applicant/member’s signature and date of signature</a:t>
            </a:r>
            <a:endParaRPr lang="en-US" sz="1600" dirty="0">
              <a:latin typeface="Arial Narrow" panose="020B0606020202030204" pitchFamily="34" charset="0"/>
            </a:endParaRPr>
          </a:p>
        </p:txBody>
      </p:sp>
      <p:pic>
        <p:nvPicPr>
          <p:cNvPr id="11" name="Picture 10">
            <a:extLst>
              <a:ext uri="{FF2B5EF4-FFF2-40B4-BE49-F238E27FC236}">
                <a16:creationId xmlns:a16="http://schemas.microsoft.com/office/drawing/2014/main" id="{78DE22DA-8FDA-30EB-0FFB-0E9F3C5DB070}"/>
              </a:ext>
            </a:extLst>
          </p:cNvPr>
          <p:cNvPicPr>
            <a:picLocks noChangeAspect="1"/>
          </p:cNvPicPr>
          <p:nvPr/>
        </p:nvPicPr>
        <p:blipFill>
          <a:blip r:embed="rId2"/>
          <a:stretch>
            <a:fillRect/>
          </a:stretch>
        </p:blipFill>
        <p:spPr>
          <a:xfrm>
            <a:off x="350943" y="2691380"/>
            <a:ext cx="8271126" cy="195419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880920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E85662-DD30-59C1-4F3A-278EEBF32A97}"/>
              </a:ext>
            </a:extLst>
          </p:cNvPr>
          <p:cNvSpPr>
            <a:spLocks noGrp="1"/>
          </p:cNvSpPr>
          <p:nvPr>
            <p:ph type="title"/>
          </p:nvPr>
        </p:nvSpPr>
        <p:spPr>
          <a:xfrm>
            <a:off x="2825625" y="1061200"/>
            <a:ext cx="5891072" cy="3766070"/>
          </a:xfrm>
        </p:spPr>
        <p:style>
          <a:lnRef idx="2">
            <a:schemeClr val="accent2"/>
          </a:lnRef>
          <a:fillRef idx="1">
            <a:schemeClr val="lt1"/>
          </a:fillRef>
          <a:effectRef idx="0">
            <a:schemeClr val="accent2"/>
          </a:effectRef>
          <a:fontRef idx="minor">
            <a:schemeClr val="dk1"/>
          </a:fontRef>
        </p:style>
        <p:txBody>
          <a:bodyPr>
            <a:normAutofit fontScale="90000"/>
          </a:bodyPr>
          <a:lstStyle/>
          <a:p>
            <a:br>
              <a:rPr lang="en-US" sz="2025" b="1" i="1" kern="100" dirty="0">
                <a:latin typeface="Arial Narrow" panose="020B0606020202030204" pitchFamily="34" charset="0"/>
                <a:ea typeface="Calibri" panose="020F0502020204030204" pitchFamily="34" charset="0"/>
                <a:cs typeface="Times New Roman" panose="02020603050405020304" pitchFamily="18" charset="0"/>
              </a:rPr>
            </a:br>
            <a:r>
              <a:rPr lang="en-US" sz="2025" b="1" i="1" kern="100" dirty="0">
                <a:latin typeface="Arial Narrow" panose="020B0606020202030204" pitchFamily="34" charset="0"/>
                <a:ea typeface="Calibri" panose="020F0502020204030204" pitchFamily="34" charset="0"/>
                <a:cs typeface="Times New Roman" panose="02020603050405020304" pitchFamily="18" charset="0"/>
              </a:rPr>
              <a:t>Life membership fees </a:t>
            </a:r>
            <a:r>
              <a:rPr lang="en-US" sz="2025" kern="100" dirty="0">
                <a:latin typeface="Arial Narrow" panose="020B0606020202030204" pitchFamily="34" charset="0"/>
                <a:ea typeface="Calibri" panose="020F0502020204030204" pitchFamily="34" charset="0"/>
                <a:cs typeface="Times New Roman" panose="02020603050405020304" pitchFamily="18" charset="0"/>
              </a:rPr>
              <a:t>are determined based on the age the applicant will be by 12/31 of the year they are becoming a member.</a:t>
            </a:r>
            <a:br>
              <a:rPr lang="en-US" sz="2025" kern="100" dirty="0">
                <a:latin typeface="Arial Narrow" panose="020B0606020202030204" pitchFamily="34" charset="0"/>
                <a:ea typeface="Calibri" panose="020F0502020204030204" pitchFamily="34" charset="0"/>
                <a:cs typeface="Times New Roman" panose="02020603050405020304" pitchFamily="18" charset="0"/>
              </a:rPr>
            </a:br>
            <a:br>
              <a:rPr lang="en-US" sz="1800" kern="100" dirty="0">
                <a:latin typeface="Arial Narrow" panose="020B0606020202030204" pitchFamily="34" charset="0"/>
                <a:ea typeface="Calibri" panose="020F0502020204030204" pitchFamily="34" charset="0"/>
                <a:cs typeface="Times New Roman" panose="02020603050405020304" pitchFamily="18" charset="0"/>
              </a:rPr>
            </a:br>
            <a:r>
              <a:rPr lang="en-US" sz="1800" b="1" u="sng" kern="100" dirty="0">
                <a:latin typeface="Arial Narrow" panose="020B0606020202030204" pitchFamily="34" charset="0"/>
                <a:ea typeface="Calibri" panose="020F0502020204030204" pitchFamily="34" charset="0"/>
                <a:cs typeface="Times New Roman" panose="02020603050405020304" pitchFamily="18" charset="0"/>
              </a:rPr>
              <a:t>For Example</a:t>
            </a:r>
            <a:r>
              <a:rPr lang="en-US" sz="1800" kern="100" dirty="0">
                <a:latin typeface="Arial Narrow" panose="020B0606020202030204" pitchFamily="34" charset="0"/>
                <a:ea typeface="Calibri" panose="020F0502020204030204" pitchFamily="34" charset="0"/>
                <a:cs typeface="Times New Roman" panose="02020603050405020304" pitchFamily="18" charset="0"/>
              </a:rPr>
              <a:t>:   </a:t>
            </a:r>
            <a:br>
              <a:rPr lang="en-US" sz="1800" kern="100" dirty="0">
                <a:latin typeface="Arial Narrow" panose="020B0606020202030204" pitchFamily="34" charset="0"/>
                <a:ea typeface="Calibri" panose="020F0502020204030204" pitchFamily="34" charset="0"/>
                <a:cs typeface="Times New Roman" panose="02020603050405020304" pitchFamily="18" charset="0"/>
              </a:rPr>
            </a:br>
            <a:br>
              <a:rPr lang="en-US" sz="750" kern="100" dirty="0">
                <a:latin typeface="Arial Narrow" panose="020B0606020202030204" pitchFamily="34" charset="0"/>
                <a:ea typeface="Calibri" panose="020F0502020204030204" pitchFamily="34" charset="0"/>
                <a:cs typeface="Times New Roman" panose="02020603050405020304" pitchFamily="18" charset="0"/>
              </a:rPr>
            </a:br>
            <a:r>
              <a:rPr lang="en-US" sz="1800" kern="100" dirty="0">
                <a:latin typeface="Arial Narrow" panose="020B0606020202030204" pitchFamily="34" charset="0"/>
                <a:ea typeface="Calibri" panose="020F0502020204030204" pitchFamily="34" charset="0"/>
                <a:cs typeface="Times New Roman" panose="02020603050405020304" pitchFamily="18" charset="0"/>
              </a:rPr>
              <a:t>Date of Birth:</a:t>
            </a:r>
            <a:r>
              <a:rPr lang="en-US" sz="1800" kern="100">
                <a:latin typeface="Arial Narrow" panose="020B0606020202030204" pitchFamily="34" charset="0"/>
                <a:ea typeface="Calibri" panose="020F0502020204030204" pitchFamily="34" charset="0"/>
                <a:cs typeface="Times New Roman" panose="02020603050405020304" pitchFamily="18" charset="0"/>
              </a:rPr>
              <a:t>	10/17/1954</a:t>
            </a:r>
            <a:br>
              <a:rPr lang="en-US" sz="1800" kern="100" dirty="0">
                <a:latin typeface="Arial Narrow" panose="020B0606020202030204" pitchFamily="34" charset="0"/>
                <a:ea typeface="Calibri" panose="020F0502020204030204" pitchFamily="34" charset="0"/>
                <a:cs typeface="Times New Roman" panose="02020603050405020304" pitchFamily="18" charset="0"/>
              </a:rPr>
            </a:br>
            <a:r>
              <a:rPr lang="en-US" sz="1800" kern="100" dirty="0">
                <a:latin typeface="Arial Narrow" panose="020B0606020202030204" pitchFamily="34" charset="0"/>
                <a:ea typeface="Calibri" panose="020F0502020204030204" pitchFamily="34" charset="0"/>
                <a:cs typeface="Times New Roman" panose="02020603050405020304" pitchFamily="18" charset="0"/>
              </a:rPr>
              <a:t>Date of Application:	08/15/2024</a:t>
            </a:r>
            <a:br>
              <a:rPr lang="en-US" sz="1800" kern="100" dirty="0">
                <a:latin typeface="Arial Narrow" panose="020B0606020202030204" pitchFamily="34" charset="0"/>
                <a:ea typeface="Calibri" panose="020F0502020204030204" pitchFamily="34" charset="0"/>
                <a:cs typeface="Times New Roman" panose="02020603050405020304" pitchFamily="18" charset="0"/>
              </a:rPr>
            </a:br>
            <a:br>
              <a:rPr lang="en-US" sz="1800" kern="100" dirty="0">
                <a:latin typeface="Arial Narrow" panose="020B0606020202030204" pitchFamily="34" charset="0"/>
                <a:ea typeface="Calibri" panose="020F0502020204030204" pitchFamily="34" charset="0"/>
                <a:cs typeface="Times New Roman" panose="02020603050405020304" pitchFamily="18" charset="0"/>
              </a:rPr>
            </a:br>
            <a:r>
              <a:rPr lang="en-US" sz="1800" kern="100" dirty="0">
                <a:latin typeface="Arial Narrow" panose="020B0606020202030204" pitchFamily="34" charset="0"/>
                <a:ea typeface="Calibri" panose="020F0502020204030204" pitchFamily="34" charset="0"/>
                <a:cs typeface="Times New Roman" panose="02020603050405020304" pitchFamily="18" charset="0"/>
              </a:rPr>
              <a:t>    2024</a:t>
            </a:r>
            <a:br>
              <a:rPr lang="en-US" sz="1800" kern="100" dirty="0">
                <a:latin typeface="Arial Narrow" panose="020B0606020202030204" pitchFamily="34" charset="0"/>
                <a:ea typeface="Calibri" panose="020F0502020204030204" pitchFamily="34" charset="0"/>
                <a:cs typeface="Times New Roman" panose="02020603050405020304" pitchFamily="18" charset="0"/>
              </a:rPr>
            </a:br>
            <a:r>
              <a:rPr lang="en-US" sz="1800" kern="100" dirty="0">
                <a:latin typeface="Arial Narrow" panose="020B0606020202030204" pitchFamily="34" charset="0"/>
                <a:ea typeface="Calibri" panose="020F0502020204030204" pitchFamily="34" charset="0"/>
                <a:cs typeface="Times New Roman" panose="02020603050405020304" pitchFamily="18" charset="0"/>
              </a:rPr>
              <a:t>-   </a:t>
            </a:r>
            <a:r>
              <a:rPr lang="en-US" sz="1800" u="sng" kern="100" dirty="0">
                <a:latin typeface="Arial Narrow" panose="020B0606020202030204" pitchFamily="34" charset="0"/>
                <a:ea typeface="Calibri" panose="020F0502020204030204" pitchFamily="34" charset="0"/>
                <a:cs typeface="Times New Roman" panose="02020603050405020304" pitchFamily="18" charset="0"/>
              </a:rPr>
              <a:t>1954</a:t>
            </a:r>
            <a:br>
              <a:rPr lang="en-US" sz="1800" u="sng" kern="100" dirty="0">
                <a:latin typeface="Arial Narrow" panose="020B0606020202030204" pitchFamily="34" charset="0"/>
                <a:ea typeface="Calibri" panose="020F0502020204030204" pitchFamily="34" charset="0"/>
                <a:cs typeface="Times New Roman" panose="02020603050405020304" pitchFamily="18" charset="0"/>
              </a:rPr>
            </a:br>
            <a:r>
              <a:rPr lang="en-US" sz="1800" kern="100" dirty="0">
                <a:latin typeface="Arial Narrow" panose="020B0606020202030204" pitchFamily="34" charset="0"/>
                <a:ea typeface="Calibri" panose="020F0502020204030204" pitchFamily="34" charset="0"/>
                <a:cs typeface="Times New Roman" panose="02020603050405020304" pitchFamily="18" charset="0"/>
              </a:rPr>
              <a:t>         70  the age the applicant will be by 12/31/2024</a:t>
            </a:r>
            <a:br>
              <a:rPr lang="en-US" sz="1800" kern="100" dirty="0">
                <a:latin typeface="Arial Narrow" panose="020B0606020202030204" pitchFamily="34" charset="0"/>
                <a:ea typeface="Calibri" panose="020F0502020204030204" pitchFamily="34" charset="0"/>
                <a:cs typeface="Times New Roman" panose="02020603050405020304" pitchFamily="18" charset="0"/>
              </a:rPr>
            </a:br>
            <a:br>
              <a:rPr lang="en-US" sz="975" kern="100" dirty="0">
                <a:latin typeface="Arial Narrow" panose="020B0606020202030204" pitchFamily="34" charset="0"/>
                <a:ea typeface="Calibri" panose="020F0502020204030204" pitchFamily="34" charset="0"/>
                <a:cs typeface="Times New Roman" panose="02020603050405020304" pitchFamily="18" charset="0"/>
              </a:rPr>
            </a:br>
            <a:br>
              <a:rPr lang="en-US" sz="975" kern="100" dirty="0">
                <a:latin typeface="Arial Narrow" panose="020B0606020202030204" pitchFamily="34" charset="0"/>
                <a:ea typeface="Calibri" panose="020F0502020204030204" pitchFamily="34" charset="0"/>
                <a:cs typeface="Times New Roman" panose="02020603050405020304" pitchFamily="18" charset="0"/>
              </a:rPr>
            </a:br>
            <a:r>
              <a:rPr lang="en-US" sz="1800" kern="100" dirty="0">
                <a:latin typeface="Arial Narrow" panose="020B0606020202030204" pitchFamily="34" charset="0"/>
                <a:ea typeface="Calibri" panose="020F0502020204030204" pitchFamily="34" charset="0"/>
                <a:cs typeface="Times New Roman" panose="02020603050405020304" pitchFamily="18" charset="0"/>
              </a:rPr>
              <a:t>Life Membership Fees due with the application are $150</a:t>
            </a:r>
            <a:br>
              <a:rPr lang="en-US" sz="1800" kern="100" dirty="0">
                <a:latin typeface="Calibri" panose="020F0502020204030204" pitchFamily="34" charset="0"/>
                <a:ea typeface="Calibri" panose="020F0502020204030204" pitchFamily="34" charset="0"/>
                <a:cs typeface="Times New Roman" panose="02020603050405020304" pitchFamily="18" charset="0"/>
              </a:rPr>
            </a:br>
            <a:r>
              <a:rPr lang="en-US" sz="1351" kern="100" dirty="0">
                <a:latin typeface="Calibri" panose="020F0502020204030204" pitchFamily="34" charset="0"/>
                <a:ea typeface="Calibri" panose="020F0502020204030204" pitchFamily="34" charset="0"/>
                <a:cs typeface="Times New Roman" panose="02020603050405020304" pitchFamily="18" charset="0"/>
              </a:rPr>
              <a:t> </a:t>
            </a:r>
            <a:br>
              <a:rPr lang="en-US" sz="1351" kern="100" dirty="0">
                <a:latin typeface="Calibri" panose="020F0502020204030204" pitchFamily="34" charset="0"/>
                <a:ea typeface="Calibri" panose="020F0502020204030204" pitchFamily="34" charset="0"/>
                <a:cs typeface="Times New Roman" panose="02020603050405020304" pitchFamily="18" charset="0"/>
              </a:rPr>
            </a:br>
            <a:br>
              <a:rPr lang="en-US" sz="1351" kern="100" dirty="0">
                <a:latin typeface="Calibri" panose="020F0502020204030204" pitchFamily="34" charset="0"/>
                <a:ea typeface="Calibri" panose="020F0502020204030204" pitchFamily="34" charset="0"/>
                <a:cs typeface="Times New Roman" panose="02020603050405020304" pitchFamily="18" charset="0"/>
              </a:rPr>
            </a:br>
            <a:endParaRPr lang="en-US" dirty="0"/>
          </a:p>
        </p:txBody>
      </p:sp>
      <p:pic>
        <p:nvPicPr>
          <p:cNvPr id="3" name="Picture 2" descr="Home of the VFW Store">
            <a:extLst>
              <a:ext uri="{FF2B5EF4-FFF2-40B4-BE49-F238E27FC236}">
                <a16:creationId xmlns:a16="http://schemas.microsoft.com/office/drawing/2014/main" id="{F5CA5C06-81EA-3A3C-6965-6A41FA85EEC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rot="21052447">
            <a:off x="6522822" y="4423525"/>
            <a:ext cx="2109514" cy="1232138"/>
          </a:xfrm>
          <a:prstGeom prst="rect">
            <a:avLst/>
          </a:prstGeom>
          <a:ln>
            <a:noFill/>
          </a:ln>
          <a:effectLst>
            <a:outerShdw blurRad="292100" dist="139700" dir="2700000" algn="tl" rotWithShape="0">
              <a:srgbClr val="333333">
                <a:alpha val="65000"/>
              </a:srgbClr>
            </a:outerShdw>
          </a:effectLst>
        </p:spPr>
      </p:pic>
      <p:pic>
        <p:nvPicPr>
          <p:cNvPr id="8" name="Picture 7">
            <a:extLst>
              <a:ext uri="{FF2B5EF4-FFF2-40B4-BE49-F238E27FC236}">
                <a16:creationId xmlns:a16="http://schemas.microsoft.com/office/drawing/2014/main" id="{0B7E3A87-981F-1C1B-A85E-570EF1A1C386}"/>
              </a:ext>
            </a:extLst>
          </p:cNvPr>
          <p:cNvPicPr>
            <a:picLocks noChangeAspect="1"/>
          </p:cNvPicPr>
          <p:nvPr/>
        </p:nvPicPr>
        <p:blipFill>
          <a:blip r:embed="rId4"/>
          <a:stretch>
            <a:fillRect/>
          </a:stretch>
        </p:blipFill>
        <p:spPr>
          <a:xfrm>
            <a:off x="389731" y="958532"/>
            <a:ext cx="2071529" cy="4351022"/>
          </a:xfrm>
          <a:prstGeom prst="rect">
            <a:avLst/>
          </a:prstGeom>
        </p:spPr>
      </p:pic>
      <p:sp>
        <p:nvSpPr>
          <p:cNvPr id="10" name="Arrow: Left 9">
            <a:extLst>
              <a:ext uri="{FF2B5EF4-FFF2-40B4-BE49-F238E27FC236}">
                <a16:creationId xmlns:a16="http://schemas.microsoft.com/office/drawing/2014/main" id="{B0EF021C-3490-7FF6-D0E9-5E50294CCF81}"/>
              </a:ext>
            </a:extLst>
          </p:cNvPr>
          <p:cNvSpPr/>
          <p:nvPr/>
        </p:nvSpPr>
        <p:spPr>
          <a:xfrm>
            <a:off x="1888396" y="3912870"/>
            <a:ext cx="830864" cy="160020"/>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 name="TextBox 3">
            <a:extLst>
              <a:ext uri="{FF2B5EF4-FFF2-40B4-BE49-F238E27FC236}">
                <a16:creationId xmlns:a16="http://schemas.microsoft.com/office/drawing/2014/main" id="{BDB0A2E3-9263-E83D-351B-3957B34BBBE5}"/>
              </a:ext>
            </a:extLst>
          </p:cNvPr>
          <p:cNvSpPr txBox="1"/>
          <p:nvPr/>
        </p:nvSpPr>
        <p:spPr>
          <a:xfrm>
            <a:off x="1332803" y="5039594"/>
            <a:ext cx="1310640" cy="369332"/>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2125842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83356" y="1928731"/>
            <a:ext cx="3333749" cy="2624327"/>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39668FD8-D8A0-AF2F-ADEA-86C0E20A48AF}"/>
              </a:ext>
            </a:extLst>
          </p:cNvPr>
          <p:cNvSpPr/>
          <p:nvPr/>
        </p:nvSpPr>
        <p:spPr>
          <a:xfrm>
            <a:off x="771525" y="1967266"/>
            <a:ext cx="1971675" cy="2547257"/>
          </a:xfrm>
          <a:prstGeom prst="rect">
            <a:avLst/>
          </a:prstGeom>
          <a:noFill/>
        </p:spPr>
        <p:txBody>
          <a:bodyPr vert="horz" lIns="91440" tIns="45720" rIns="91440" bIns="45720" rtlCol="0" anchor="ctr">
            <a:normAutofit/>
          </a:bodyPr>
          <a:lstStyle/>
          <a:p>
            <a:pPr algn="ctr" defTabSz="914400" fontAlgn="base">
              <a:lnSpc>
                <a:spcPct val="90000"/>
              </a:lnSpc>
              <a:spcBef>
                <a:spcPct val="0"/>
              </a:spcBef>
              <a:spcAft>
                <a:spcPts val="600"/>
              </a:spcAft>
            </a:pPr>
            <a:r>
              <a:rPr lang="en-US" altLang="en-US" sz="2400" kern="1200" dirty="0">
                <a:solidFill>
                  <a:srgbClr val="FFFFFF"/>
                </a:solidFill>
                <a:latin typeface="+mj-lt"/>
                <a:ea typeface="+mj-ea"/>
                <a:cs typeface="+mj-cs"/>
              </a:rPr>
              <a:t>ANNUAL MEMBERS CONVERTING TO LIFETIME</a:t>
            </a:r>
          </a:p>
        </p:txBody>
      </p:sp>
      <p:pic>
        <p:nvPicPr>
          <p:cNvPr id="3" name="Picture 2">
            <a:extLst>
              <a:ext uri="{FF2B5EF4-FFF2-40B4-BE49-F238E27FC236}">
                <a16:creationId xmlns:a16="http://schemas.microsoft.com/office/drawing/2014/main" id="{2D408239-3861-DDCB-FA18-BB1A1EA40739}"/>
              </a:ext>
            </a:extLst>
          </p:cNvPr>
          <p:cNvPicPr>
            <a:picLocks noChangeAspect="1"/>
          </p:cNvPicPr>
          <p:nvPr/>
        </p:nvPicPr>
        <p:blipFill>
          <a:blip r:embed="rId3"/>
          <a:stretch>
            <a:fillRect/>
          </a:stretch>
        </p:blipFill>
        <p:spPr>
          <a:xfrm>
            <a:off x="3585040" y="126444"/>
            <a:ext cx="5359884" cy="6434639"/>
          </a:xfrm>
          <a:prstGeom prst="rect">
            <a:avLst/>
          </a:prstGeom>
          <a:ln>
            <a:noFill/>
          </a:ln>
          <a:effectLst>
            <a:outerShdw blurRad="292100" dist="139700" dir="2700000" algn="tl" rotWithShape="0">
              <a:srgbClr val="333333">
                <a:alpha val="65000"/>
              </a:srgbClr>
            </a:outerShdw>
          </a:effectLst>
        </p:spPr>
      </p:pic>
      <p:sp>
        <p:nvSpPr>
          <p:cNvPr id="7" name="TextBox 6">
            <a:extLst>
              <a:ext uri="{FF2B5EF4-FFF2-40B4-BE49-F238E27FC236}">
                <a16:creationId xmlns:a16="http://schemas.microsoft.com/office/drawing/2014/main" id="{783281F3-E95B-D54B-5498-4E8DF00F3A73}"/>
              </a:ext>
            </a:extLst>
          </p:cNvPr>
          <p:cNvSpPr txBox="1"/>
          <p:nvPr/>
        </p:nvSpPr>
        <p:spPr>
          <a:xfrm>
            <a:off x="264187" y="5175663"/>
            <a:ext cx="3172085" cy="1077218"/>
          </a:xfrm>
          <a:prstGeom prst="rect">
            <a:avLst/>
          </a:prstGeom>
          <a:noFill/>
        </p:spPr>
        <p:txBody>
          <a:bodyPr wrap="square" rtlCol="0">
            <a:spAutoFit/>
          </a:bodyPr>
          <a:lstStyle/>
          <a:p>
            <a:r>
              <a:rPr lang="en-US" sz="1600" dirty="0">
                <a:latin typeface="Arial" panose="020B0604020202020204" pitchFamily="34" charset="0"/>
                <a:cs typeface="Arial" panose="020B0604020202020204" pitchFamily="34" charset="0"/>
              </a:rPr>
              <a:t>Credit card payment can be made by the member in MALTA or they may pay by phone at </a:t>
            </a:r>
            <a:r>
              <a:rPr lang="en-US" sz="1600" b="1" dirty="0">
                <a:solidFill>
                  <a:srgbClr val="C00000"/>
                </a:solidFill>
                <a:latin typeface="Arial" panose="020B0604020202020204" pitchFamily="34" charset="0"/>
                <a:cs typeface="Arial" panose="020B0604020202020204" pitchFamily="34" charset="0"/>
              </a:rPr>
              <a:t>(866) 299-1286</a:t>
            </a:r>
          </a:p>
        </p:txBody>
      </p:sp>
    </p:spTree>
    <p:extLst>
      <p:ext uri="{BB962C8B-B14F-4D97-AF65-F5344CB8AC3E}">
        <p14:creationId xmlns:p14="http://schemas.microsoft.com/office/powerpoint/2010/main" val="38053205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B070668-44E7-07D6-2DEC-DBBBC79E94D1}"/>
            </a:ext>
          </a:extLst>
        </p:cNvPr>
        <p:cNvGrpSpPr/>
        <p:nvPr/>
      </p:nvGrpSpPr>
      <p:grpSpPr>
        <a:xfrm>
          <a:off x="0" y="0"/>
          <a:ext cx="0" cy="0"/>
          <a:chOff x="0" y="0"/>
          <a:chExt cx="0" cy="0"/>
        </a:xfrm>
      </p:grpSpPr>
      <p:sp>
        <p:nvSpPr>
          <p:cNvPr id="10" name="Down Arrow 7">
            <a:extLst>
              <a:ext uri="{FF2B5EF4-FFF2-40B4-BE49-F238E27FC236}">
                <a16:creationId xmlns:a16="http://schemas.microsoft.com/office/drawing/2014/main" id="{0D021FC7-EB58-395B-B506-84A2025F30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83356" y="1928731"/>
            <a:ext cx="3333749" cy="2624327"/>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70385B90-2239-8B7D-0103-8869970EC316}"/>
              </a:ext>
            </a:extLst>
          </p:cNvPr>
          <p:cNvSpPr/>
          <p:nvPr/>
        </p:nvSpPr>
        <p:spPr>
          <a:xfrm>
            <a:off x="771525" y="1967266"/>
            <a:ext cx="1971675" cy="2547257"/>
          </a:xfrm>
          <a:prstGeom prst="rect">
            <a:avLst/>
          </a:prstGeom>
          <a:noFill/>
        </p:spPr>
        <p:txBody>
          <a:bodyPr vert="horz" lIns="91440" tIns="45720" rIns="91440" bIns="45720" rtlCol="0" anchor="ctr">
            <a:normAutofit/>
          </a:bodyPr>
          <a:lstStyle/>
          <a:p>
            <a:pPr algn="ctr" defTabSz="914400" fontAlgn="base">
              <a:lnSpc>
                <a:spcPct val="90000"/>
              </a:lnSpc>
              <a:spcBef>
                <a:spcPct val="0"/>
              </a:spcBef>
              <a:spcAft>
                <a:spcPts val="600"/>
              </a:spcAft>
            </a:pPr>
            <a:r>
              <a:rPr lang="en-US" altLang="en-US" sz="2400" kern="1200" dirty="0">
                <a:solidFill>
                  <a:srgbClr val="FFFFFF"/>
                </a:solidFill>
                <a:latin typeface="+mj-lt"/>
                <a:ea typeface="+mj-ea"/>
                <a:cs typeface="+mj-cs"/>
              </a:rPr>
              <a:t>VFW AUXILIARY</a:t>
            </a:r>
          </a:p>
          <a:p>
            <a:pPr algn="ctr" defTabSz="914400" fontAlgn="base">
              <a:lnSpc>
                <a:spcPct val="90000"/>
              </a:lnSpc>
              <a:spcBef>
                <a:spcPct val="0"/>
              </a:spcBef>
              <a:spcAft>
                <a:spcPts val="600"/>
              </a:spcAft>
            </a:pPr>
            <a:r>
              <a:rPr lang="en-US" altLang="en-US" sz="2400" kern="1200" dirty="0">
                <a:solidFill>
                  <a:srgbClr val="FFFFFF"/>
                </a:solidFill>
                <a:latin typeface="+mj-lt"/>
                <a:ea typeface="+mj-ea"/>
                <a:cs typeface="+mj-cs"/>
              </a:rPr>
              <a:t> MEMBERSHIP SUMMARY FORM</a:t>
            </a:r>
          </a:p>
        </p:txBody>
      </p:sp>
      <p:pic>
        <p:nvPicPr>
          <p:cNvPr id="4" name="Picture 3">
            <a:extLst>
              <a:ext uri="{FF2B5EF4-FFF2-40B4-BE49-F238E27FC236}">
                <a16:creationId xmlns:a16="http://schemas.microsoft.com/office/drawing/2014/main" id="{D00446D8-46A9-E75E-90AE-C1C6C4374211}"/>
              </a:ext>
            </a:extLst>
          </p:cNvPr>
          <p:cNvPicPr>
            <a:picLocks noChangeAspect="1"/>
          </p:cNvPicPr>
          <p:nvPr/>
        </p:nvPicPr>
        <p:blipFill>
          <a:blip r:embed="rId3"/>
          <a:stretch>
            <a:fillRect/>
          </a:stretch>
        </p:blipFill>
        <p:spPr>
          <a:xfrm>
            <a:off x="3405833" y="253223"/>
            <a:ext cx="5200101" cy="6351553"/>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1326148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EC84CA2-3628-2637-1C89-9981B7FEAF7D}"/>
              </a:ext>
            </a:extLst>
          </p:cNvPr>
          <p:cNvSpPr txBox="1"/>
          <p:nvPr/>
        </p:nvSpPr>
        <p:spPr>
          <a:xfrm>
            <a:off x="137161" y="1805940"/>
            <a:ext cx="2434590" cy="284180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spcAft>
                <a:spcPts val="450"/>
              </a:spcAft>
            </a:pPr>
            <a:r>
              <a:rPr lang="en-US" sz="1350" dirty="0">
                <a:latin typeface="Arial" panose="020B0604020202020204" pitchFamily="34" charset="0"/>
                <a:cs typeface="Arial" panose="020B0604020202020204" pitchFamily="34" charset="0"/>
              </a:rPr>
              <a:t>If using one (1) transmittal for all applications being submitted, categorize the applications..  </a:t>
            </a:r>
          </a:p>
          <a:p>
            <a:pPr marL="257175" indent="-257175">
              <a:spcAft>
                <a:spcPts val="450"/>
              </a:spcAft>
              <a:buAutoNum type="arabicPeriod"/>
            </a:pPr>
            <a:r>
              <a:rPr lang="en-US" sz="1350" dirty="0">
                <a:latin typeface="Arial" panose="020B0604020202020204" pitchFamily="34" charset="0"/>
                <a:cs typeface="Arial" panose="020B0604020202020204" pitchFamily="34" charset="0"/>
              </a:rPr>
              <a:t>All Annual Applications paid by check</a:t>
            </a:r>
          </a:p>
          <a:p>
            <a:pPr marL="257175" indent="-257175">
              <a:spcAft>
                <a:spcPts val="450"/>
              </a:spcAft>
              <a:buAutoNum type="arabicPeriod"/>
            </a:pPr>
            <a:r>
              <a:rPr lang="en-US" sz="1350" dirty="0">
                <a:latin typeface="Arial" panose="020B0604020202020204" pitchFamily="34" charset="0"/>
                <a:cs typeface="Arial" panose="020B0604020202020204" pitchFamily="34" charset="0"/>
              </a:rPr>
              <a:t>All Life Membership Applications paid by check</a:t>
            </a:r>
          </a:p>
          <a:p>
            <a:pPr marL="257175" indent="-257175">
              <a:spcAft>
                <a:spcPts val="450"/>
              </a:spcAft>
              <a:buAutoNum type="arabicPeriod"/>
            </a:pPr>
            <a:r>
              <a:rPr lang="en-US" sz="1350" dirty="0">
                <a:latin typeface="Arial" panose="020B0604020202020204" pitchFamily="34" charset="0"/>
                <a:cs typeface="Arial" panose="020B0604020202020204" pitchFamily="34" charset="0"/>
              </a:rPr>
              <a:t>All Applications being paid by credit cards</a:t>
            </a:r>
          </a:p>
          <a:p>
            <a:pPr marL="257175" indent="-257175">
              <a:buAutoNum type="arabicPeriod"/>
            </a:pPr>
            <a:endParaRPr lang="en-US" sz="1350" dirty="0"/>
          </a:p>
        </p:txBody>
      </p:sp>
      <p:sp>
        <p:nvSpPr>
          <p:cNvPr id="4" name="TextBox 3">
            <a:extLst>
              <a:ext uri="{FF2B5EF4-FFF2-40B4-BE49-F238E27FC236}">
                <a16:creationId xmlns:a16="http://schemas.microsoft.com/office/drawing/2014/main" id="{829E922D-0E15-ED70-0DCB-D304F874BE33}"/>
              </a:ext>
            </a:extLst>
          </p:cNvPr>
          <p:cNvSpPr txBox="1"/>
          <p:nvPr/>
        </p:nvSpPr>
        <p:spPr>
          <a:xfrm>
            <a:off x="6663689" y="2800351"/>
            <a:ext cx="2434590" cy="236218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spcAft>
                <a:spcPts val="450"/>
              </a:spcAft>
            </a:pPr>
            <a:r>
              <a:rPr lang="en-US" sz="1350" b="1" u="sng" dirty="0">
                <a:latin typeface="Arial" panose="020B0604020202020204" pitchFamily="34" charset="0"/>
                <a:cs typeface="Arial" panose="020B0604020202020204" pitchFamily="34" charset="0"/>
              </a:rPr>
              <a:t>Preferred Method</a:t>
            </a:r>
            <a:r>
              <a:rPr lang="en-US" sz="1350" dirty="0">
                <a:latin typeface="Arial" panose="020B0604020202020204" pitchFamily="34" charset="0"/>
                <a:cs typeface="Arial" panose="020B0604020202020204" pitchFamily="34" charset="0"/>
              </a:rPr>
              <a:t>….</a:t>
            </a:r>
          </a:p>
          <a:p>
            <a:pPr marL="257175" indent="-257175">
              <a:spcAft>
                <a:spcPts val="450"/>
              </a:spcAft>
              <a:buAutoNum type="arabicPeriod"/>
            </a:pPr>
            <a:r>
              <a:rPr lang="en-US" sz="1350" dirty="0">
                <a:latin typeface="Arial" panose="020B0604020202020204" pitchFamily="34" charset="0"/>
                <a:cs typeface="Arial" panose="020B0604020202020204" pitchFamily="34" charset="0"/>
              </a:rPr>
              <a:t>All Annual and Life Membership Applications paid by check listed on same transmittal but listed categorically</a:t>
            </a:r>
          </a:p>
          <a:p>
            <a:pPr marL="257175" indent="-257175">
              <a:spcAft>
                <a:spcPts val="450"/>
              </a:spcAft>
              <a:buAutoNum type="arabicPeriod"/>
            </a:pPr>
            <a:r>
              <a:rPr lang="en-US" sz="1350" dirty="0">
                <a:latin typeface="Arial" panose="020B0604020202020204" pitchFamily="34" charset="0"/>
                <a:cs typeface="Arial" panose="020B0604020202020204" pitchFamily="34" charset="0"/>
              </a:rPr>
              <a:t>All Applications being paid by credit cards listed on separate transmittal</a:t>
            </a:r>
          </a:p>
          <a:p>
            <a:pPr marL="257175" indent="-257175">
              <a:buAutoNum type="arabicPeriod"/>
            </a:pPr>
            <a:endParaRPr lang="en-US" sz="1350" dirty="0"/>
          </a:p>
        </p:txBody>
      </p:sp>
      <p:pic>
        <p:nvPicPr>
          <p:cNvPr id="6" name="Picture 5">
            <a:extLst>
              <a:ext uri="{FF2B5EF4-FFF2-40B4-BE49-F238E27FC236}">
                <a16:creationId xmlns:a16="http://schemas.microsoft.com/office/drawing/2014/main" id="{09132C71-75F1-6CD6-DA71-6341818CDF4C}"/>
              </a:ext>
            </a:extLst>
          </p:cNvPr>
          <p:cNvPicPr>
            <a:picLocks noChangeAspect="1"/>
          </p:cNvPicPr>
          <p:nvPr/>
        </p:nvPicPr>
        <p:blipFill>
          <a:blip r:embed="rId2"/>
          <a:stretch>
            <a:fillRect/>
          </a:stretch>
        </p:blipFill>
        <p:spPr>
          <a:xfrm>
            <a:off x="2637178" y="774400"/>
            <a:ext cx="3961083" cy="510088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4752392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C03D33-6D0B-21DC-3291-D697F396245A}"/>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1C40662D-23AB-FD2A-5FC5-198BB13DA93C}"/>
              </a:ext>
            </a:extLst>
          </p:cNvPr>
          <p:cNvPicPr>
            <a:picLocks noChangeAspect="1"/>
          </p:cNvPicPr>
          <p:nvPr/>
        </p:nvPicPr>
        <p:blipFill>
          <a:blip r:embed="rId2"/>
          <a:stretch>
            <a:fillRect/>
          </a:stretch>
        </p:blipFill>
        <p:spPr>
          <a:xfrm>
            <a:off x="5707117" y="4389916"/>
            <a:ext cx="3021245" cy="1810284"/>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8" name="TextBox 7">
            <a:extLst>
              <a:ext uri="{FF2B5EF4-FFF2-40B4-BE49-F238E27FC236}">
                <a16:creationId xmlns:a16="http://schemas.microsoft.com/office/drawing/2014/main" id="{980650CE-84FA-D255-BC63-52970A391D7A}"/>
              </a:ext>
            </a:extLst>
          </p:cNvPr>
          <p:cNvSpPr txBox="1"/>
          <p:nvPr/>
        </p:nvSpPr>
        <p:spPr>
          <a:xfrm>
            <a:off x="539496" y="657800"/>
            <a:ext cx="8001000" cy="707886"/>
          </a:xfrm>
          <a:prstGeom prst="rect">
            <a:avLst/>
          </a:prstGeom>
          <a:noFill/>
        </p:spPr>
        <p:txBody>
          <a:bodyPr wrap="square" rtlCol="0">
            <a:spAutoFit/>
          </a:bodyPr>
          <a:lstStyle/>
          <a:p>
            <a:r>
              <a:rPr lang="en-US" sz="4000" dirty="0">
                <a:latin typeface="Arial" panose="020B0604020202020204" pitchFamily="34" charset="0"/>
                <a:cs typeface="Arial" panose="020B0604020202020204" pitchFamily="34" charset="0"/>
              </a:rPr>
              <a:t>ANNUAL MEMBERSHIP CARDS</a:t>
            </a:r>
            <a:endParaRPr lang="en-US" sz="4000" dirty="0"/>
          </a:p>
        </p:txBody>
      </p:sp>
      <p:sp>
        <p:nvSpPr>
          <p:cNvPr id="9" name="TextBox 8">
            <a:extLst>
              <a:ext uri="{FF2B5EF4-FFF2-40B4-BE49-F238E27FC236}">
                <a16:creationId xmlns:a16="http://schemas.microsoft.com/office/drawing/2014/main" id="{D41DFD71-9CAF-8909-DA75-659056B03E63}"/>
              </a:ext>
            </a:extLst>
          </p:cNvPr>
          <p:cNvSpPr txBox="1"/>
          <p:nvPr/>
        </p:nvSpPr>
        <p:spPr>
          <a:xfrm>
            <a:off x="714894" y="1685664"/>
            <a:ext cx="4555373" cy="3170099"/>
          </a:xfrm>
          <a:prstGeom prst="rect">
            <a:avLst/>
          </a:prstGeom>
          <a:noFill/>
        </p:spPr>
        <p:txBody>
          <a:bodyPr wrap="square" rtlCol="0">
            <a:spAutoFit/>
          </a:bodyPr>
          <a:lstStyle/>
          <a:p>
            <a:pPr marL="342900" indent="-342900">
              <a:buFont typeface="Wingdings" panose="05000000000000000000" pitchFamily="2" charset="2"/>
              <a:buChar char="q"/>
            </a:pPr>
            <a:r>
              <a:rPr lang="en-US" sz="2000" dirty="0">
                <a:latin typeface="Arial" panose="020B0604020202020204" pitchFamily="34" charset="0"/>
                <a:cs typeface="Arial" panose="020B0604020202020204" pitchFamily="34" charset="0"/>
              </a:rPr>
              <a:t>As of July 1, 2026, physical annual membership cards will no longer be issued.</a:t>
            </a:r>
          </a:p>
          <a:p>
            <a:endParaRPr lang="en-US" sz="2000" dirty="0">
              <a:latin typeface="Arial" panose="020B0604020202020204" pitchFamily="34" charset="0"/>
              <a:cs typeface="Arial" panose="020B0604020202020204" pitchFamily="34" charset="0"/>
            </a:endParaRPr>
          </a:p>
          <a:p>
            <a:pPr marL="342900" indent="-342900">
              <a:buFont typeface="Wingdings" panose="05000000000000000000" pitchFamily="2" charset="2"/>
              <a:buChar char="q"/>
            </a:pPr>
            <a:r>
              <a:rPr lang="en-US" sz="2000" dirty="0">
                <a:latin typeface="Arial" panose="020B0604020202020204" pitchFamily="34" charset="0"/>
                <a:cs typeface="Arial" panose="020B0604020202020204" pitchFamily="34" charset="0"/>
              </a:rPr>
              <a:t>Electronic / virtual membership cards can be accessed via the MALTA app or in MALTA</a:t>
            </a:r>
          </a:p>
          <a:p>
            <a:endParaRPr lang="en-US" sz="2000" dirty="0">
              <a:latin typeface="Arial" panose="020B0604020202020204" pitchFamily="34" charset="0"/>
              <a:cs typeface="Arial" panose="020B0604020202020204" pitchFamily="34" charset="0"/>
            </a:endParaRPr>
          </a:p>
          <a:p>
            <a:pPr marL="342900" indent="-342900">
              <a:buFont typeface="Wingdings" panose="05000000000000000000" pitchFamily="2" charset="2"/>
              <a:buChar char="q"/>
            </a:pPr>
            <a:r>
              <a:rPr lang="en-US" sz="2000" dirty="0">
                <a:latin typeface="Arial" panose="020B0604020202020204" pitchFamily="34" charset="0"/>
                <a:cs typeface="Arial" panose="020B0604020202020204" pitchFamily="34" charset="0"/>
              </a:rPr>
              <a:t>Auxiliary Treasurers can print paper version from MALTA</a:t>
            </a:r>
          </a:p>
        </p:txBody>
      </p:sp>
    </p:spTree>
    <p:extLst>
      <p:ext uri="{BB962C8B-B14F-4D97-AF65-F5344CB8AC3E}">
        <p14:creationId xmlns:p14="http://schemas.microsoft.com/office/powerpoint/2010/main" val="26534979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54C088-E577-B7D2-441B-D2C2F56B484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0F02489-1EEC-991A-BDAB-01C4023D48C9}"/>
              </a:ext>
            </a:extLst>
          </p:cNvPr>
          <p:cNvPicPr>
            <a:picLocks noChangeAspect="1"/>
          </p:cNvPicPr>
          <p:nvPr/>
        </p:nvPicPr>
        <p:blipFill>
          <a:blip r:embed="rId2"/>
          <a:stretch>
            <a:fillRect/>
          </a:stretch>
        </p:blipFill>
        <p:spPr>
          <a:xfrm>
            <a:off x="6190593" y="4054612"/>
            <a:ext cx="1972004" cy="119999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TextBox 8">
            <a:extLst>
              <a:ext uri="{FF2B5EF4-FFF2-40B4-BE49-F238E27FC236}">
                <a16:creationId xmlns:a16="http://schemas.microsoft.com/office/drawing/2014/main" id="{527D300B-E59B-0226-73D3-6E50ADED810F}"/>
              </a:ext>
            </a:extLst>
          </p:cNvPr>
          <p:cNvSpPr txBox="1"/>
          <p:nvPr/>
        </p:nvSpPr>
        <p:spPr>
          <a:xfrm>
            <a:off x="466396" y="1181168"/>
            <a:ext cx="8303157" cy="5093702"/>
          </a:xfrm>
          <a:prstGeom prst="rect">
            <a:avLst/>
          </a:prstGeom>
          <a:noFill/>
        </p:spPr>
        <p:txBody>
          <a:bodyPr wrap="square" rtlCol="0">
            <a:spAutoFit/>
          </a:bodyPr>
          <a:lstStyle/>
          <a:p>
            <a:pPr marL="342900" indent="-342900">
              <a:buFont typeface="Wingdings" panose="05000000000000000000" pitchFamily="2" charset="2"/>
              <a:buChar char="q"/>
            </a:pPr>
            <a:r>
              <a:rPr lang="en-US" sz="2000" dirty="0">
                <a:latin typeface="Arial" panose="020B0604020202020204" pitchFamily="34" charset="0"/>
                <a:cs typeface="Arial" panose="020B0604020202020204" pitchFamily="34" charset="0"/>
              </a:rPr>
              <a:t>A Life Membership Card is issued free of charge when the life membership is purchased</a:t>
            </a:r>
          </a:p>
          <a:p>
            <a:pPr marL="800100" lvl="1" indent="-342900">
              <a:buFont typeface="Wingdings" panose="05000000000000000000" pitchFamily="2" charset="2"/>
              <a:buChar char="q"/>
            </a:pPr>
            <a:r>
              <a:rPr lang="en-US" sz="2000" dirty="0">
                <a:latin typeface="Arial" panose="020B0604020202020204" pitchFamily="34" charset="0"/>
                <a:cs typeface="Arial" panose="020B0604020202020204" pitchFamily="34" charset="0"/>
              </a:rPr>
              <a:t>If not received in 1 month by the member – notify the Department Treasurer</a:t>
            </a:r>
          </a:p>
          <a:p>
            <a:pPr marL="800100" lvl="1" indent="-342900">
              <a:buFont typeface="Wingdings" panose="05000000000000000000" pitchFamily="2" charset="2"/>
              <a:buChar char="q"/>
            </a:pPr>
            <a:r>
              <a:rPr lang="en-US" sz="2000" dirty="0">
                <a:latin typeface="Arial" panose="020B0604020202020204" pitchFamily="34" charset="0"/>
                <a:cs typeface="Arial" panose="020B0604020202020204" pitchFamily="34" charset="0"/>
              </a:rPr>
              <a:t>If 4 months or more have elapsed or the member provided the incorrect address, they must pay $10 for a new card</a:t>
            </a:r>
          </a:p>
          <a:p>
            <a:pPr marL="800100" lvl="1" indent="-342900">
              <a:buFont typeface="Wingdings" panose="05000000000000000000" pitchFamily="2" charset="2"/>
              <a:buChar char="q"/>
            </a:pPr>
            <a:r>
              <a:rPr lang="en-US" sz="2000" dirty="0">
                <a:latin typeface="Arial" panose="020B0604020202020204" pitchFamily="34" charset="0"/>
                <a:cs typeface="Arial" panose="020B0604020202020204" pitchFamily="34" charset="0"/>
              </a:rPr>
              <a:t>A new life card is issued for free when transferring Auxiliaries</a:t>
            </a:r>
          </a:p>
          <a:p>
            <a:pPr marL="1257300" lvl="2" indent="-342900">
              <a:buFont typeface="Wingdings" panose="05000000000000000000" pitchFamily="2" charset="2"/>
              <a:buChar char="q"/>
            </a:pPr>
            <a:r>
              <a:rPr lang="en-US" sz="2000" dirty="0">
                <a:latin typeface="Arial" panose="020B0604020202020204" pitchFamily="34" charset="0"/>
                <a:cs typeface="Arial" panose="020B0604020202020204" pitchFamily="34" charset="0"/>
              </a:rPr>
              <a:t>No card will automatically be issued for the transfer to member at large or transfer back to an Auxiliary where they were previously a member</a:t>
            </a:r>
          </a:p>
          <a:p>
            <a:pPr marL="800100" lvl="1" indent="-342900">
              <a:buFont typeface="Wingdings" panose="05000000000000000000" pitchFamily="2" charset="2"/>
              <a:buChar char="q"/>
            </a:pPr>
            <a:r>
              <a:rPr lang="en-US" sz="2000" dirty="0">
                <a:latin typeface="Arial" panose="020B0604020202020204" pitchFamily="34" charset="0"/>
                <a:cs typeface="Arial" panose="020B0604020202020204" pitchFamily="34" charset="0"/>
              </a:rPr>
              <a:t>$10 fee for replacement for:</a:t>
            </a:r>
          </a:p>
          <a:p>
            <a:pPr marL="1257300" lvl="2" indent="-342900">
              <a:buFont typeface="Wingdings" panose="05000000000000000000" pitchFamily="2" charset="2"/>
              <a:buChar char="q"/>
            </a:pPr>
            <a:r>
              <a:rPr lang="en-US" sz="2000" dirty="0">
                <a:latin typeface="Arial" panose="020B0604020202020204" pitchFamily="34" charset="0"/>
                <a:cs typeface="Arial" panose="020B0604020202020204" pitchFamily="34" charset="0"/>
              </a:rPr>
              <a:t>Name Change</a:t>
            </a:r>
          </a:p>
          <a:p>
            <a:pPr marL="1257300" lvl="2" indent="-342900">
              <a:buFont typeface="Wingdings" panose="05000000000000000000" pitchFamily="2" charset="2"/>
              <a:buChar char="q"/>
            </a:pPr>
            <a:r>
              <a:rPr lang="en-US" sz="2000" dirty="0">
                <a:latin typeface="Arial" panose="020B0604020202020204" pitchFamily="34" charset="0"/>
                <a:cs typeface="Arial" panose="020B0604020202020204" pitchFamily="34" charset="0"/>
              </a:rPr>
              <a:t>Damaged / Lost / Stolen</a:t>
            </a:r>
          </a:p>
          <a:p>
            <a:pPr marL="342900" indent="-342900">
              <a:spcBef>
                <a:spcPts val="600"/>
              </a:spcBef>
              <a:buFont typeface="Wingdings" panose="05000000000000000000" pitchFamily="2" charset="2"/>
              <a:buChar char="q"/>
            </a:pPr>
            <a:r>
              <a:rPr lang="en-US" sz="2000" dirty="0">
                <a:latin typeface="Arial" panose="020B0604020202020204" pitchFamily="34" charset="0"/>
                <a:cs typeface="Arial" panose="020B0604020202020204" pitchFamily="34" charset="0"/>
              </a:rPr>
              <a:t>Electronic / virtual membership cards can be accessed via the MALTA app or in MALTA</a:t>
            </a:r>
          </a:p>
          <a:p>
            <a:endParaRPr lang="en-US" sz="2000" dirty="0">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12C46347-C3BF-DCD5-C974-CF726AECBDD1}"/>
              </a:ext>
            </a:extLst>
          </p:cNvPr>
          <p:cNvSpPr txBox="1"/>
          <p:nvPr/>
        </p:nvSpPr>
        <p:spPr>
          <a:xfrm>
            <a:off x="329762" y="320114"/>
            <a:ext cx="8001000" cy="707886"/>
          </a:xfrm>
          <a:prstGeom prst="rect">
            <a:avLst/>
          </a:prstGeom>
          <a:noFill/>
        </p:spPr>
        <p:txBody>
          <a:bodyPr wrap="square" rtlCol="0">
            <a:spAutoFit/>
          </a:bodyPr>
          <a:lstStyle/>
          <a:p>
            <a:r>
              <a:rPr lang="en-US" sz="4000" dirty="0">
                <a:latin typeface="Arial" panose="020B0604020202020204" pitchFamily="34" charset="0"/>
                <a:cs typeface="Arial" panose="020B0604020202020204" pitchFamily="34" charset="0"/>
              </a:rPr>
              <a:t>LIFE MEMBERSHIP CARDS</a:t>
            </a:r>
            <a:endParaRPr lang="en-US" sz="4000" dirty="0"/>
          </a:p>
        </p:txBody>
      </p:sp>
    </p:spTree>
    <p:extLst>
      <p:ext uri="{BB962C8B-B14F-4D97-AF65-F5344CB8AC3E}">
        <p14:creationId xmlns:p14="http://schemas.microsoft.com/office/powerpoint/2010/main" val="31016288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Colourful envelopes">
            <a:extLst>
              <a:ext uri="{FF2B5EF4-FFF2-40B4-BE49-F238E27FC236}">
                <a16:creationId xmlns:a16="http://schemas.microsoft.com/office/drawing/2014/main" id="{9E6BB07E-1C0B-28F7-A2BB-7991C7133228}"/>
              </a:ext>
            </a:extLst>
          </p:cNvPr>
          <p:cNvPicPr>
            <a:picLocks noChangeAspect="1"/>
          </p:cNvPicPr>
          <p:nvPr/>
        </p:nvPicPr>
        <p:blipFill>
          <a:blip r:embed="rId2"/>
          <a:srcRect l="28584" r="26915" b="-2"/>
          <a:stretch/>
        </p:blipFill>
        <p:spPr>
          <a:xfrm>
            <a:off x="4572000" y="-1"/>
            <a:ext cx="4572000" cy="6858001"/>
          </a:xfrm>
          <a:prstGeom prst="rect">
            <a:avLst/>
          </a:prstGeom>
        </p:spPr>
      </p:pic>
      <p:grpSp>
        <p:nvGrpSpPr>
          <p:cNvPr id="9" name="Group 8">
            <a:extLst>
              <a:ext uri="{FF2B5EF4-FFF2-40B4-BE49-F238E27FC236}">
                <a16:creationId xmlns:a16="http://schemas.microsoft.com/office/drawing/2014/main" id="{2B33CDD2-C0CB-D8AD-886D-0ABC95A02B7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4572000" y="-2"/>
            <a:ext cx="4572000" cy="6858001"/>
            <a:chOff x="-1" y="0"/>
            <a:chExt cx="7390263" cy="6858001"/>
          </a:xfrm>
        </p:grpSpPr>
        <p:sp>
          <p:nvSpPr>
            <p:cNvPr id="28" name="Rectangle 27">
              <a:extLst>
                <a:ext uri="{FF2B5EF4-FFF2-40B4-BE49-F238E27FC236}">
                  <a16:creationId xmlns:a16="http://schemas.microsoft.com/office/drawing/2014/main" id="{AC7F47A2-1E11-C302-6F8E-F032399984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879677" y="2347416"/>
              <a:ext cx="1630908" cy="7390262"/>
            </a:xfrm>
            <a:prstGeom prst="rect">
              <a:avLst/>
            </a:prstGeom>
            <a:gradFill>
              <a:gsLst>
                <a:gs pos="0">
                  <a:schemeClr val="accent5"/>
                </a:gs>
                <a:gs pos="47000">
                  <a:schemeClr val="accent2">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6AED115-5F26-CFFE-25B4-8CCB743BA1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flipV="1">
              <a:off x="-1919061" y="1919060"/>
              <a:ext cx="6854280" cy="3016159"/>
            </a:xfrm>
            <a:prstGeom prst="rect">
              <a:avLst/>
            </a:prstGeom>
            <a:gradFill flip="none" rotWithShape="1">
              <a:gsLst>
                <a:gs pos="0">
                  <a:schemeClr val="accent5"/>
                </a:gs>
                <a:gs pos="47000">
                  <a:schemeClr val="accent2">
                    <a:alpha val="0"/>
                  </a:schemeClr>
                </a:gs>
              </a:gsLst>
              <a:lin ang="42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29" name="Rectangle 28">
              <a:extLst>
                <a:ext uri="{FF2B5EF4-FFF2-40B4-BE49-F238E27FC236}">
                  <a16:creationId xmlns:a16="http://schemas.microsoft.com/office/drawing/2014/main" id="{FB3032F8-FDD1-98F1-B20E-FB9CDF9EBA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4461657" y="4425055"/>
              <a:ext cx="2928605" cy="2432945"/>
            </a:xfrm>
            <a:prstGeom prst="rect">
              <a:avLst/>
            </a:prstGeom>
            <a:gradFill flip="none" rotWithShape="1">
              <a:gsLst>
                <a:gs pos="0">
                  <a:schemeClr val="accent2"/>
                </a:gs>
                <a:gs pos="51000">
                  <a:schemeClr val="accent5">
                    <a:lumMod val="60000"/>
                    <a:lumOff val="40000"/>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sp>
        <p:nvSpPr>
          <p:cNvPr id="6" name="Title 5">
            <a:extLst>
              <a:ext uri="{FF2B5EF4-FFF2-40B4-BE49-F238E27FC236}">
                <a16:creationId xmlns:a16="http://schemas.microsoft.com/office/drawing/2014/main" id="{86A63D0D-C9D4-0CF5-FBF1-ED95EA2F5767}"/>
              </a:ext>
            </a:extLst>
          </p:cNvPr>
          <p:cNvSpPr>
            <a:spLocks noGrp="1"/>
          </p:cNvSpPr>
          <p:nvPr>
            <p:ph type="ctrTitle"/>
          </p:nvPr>
        </p:nvSpPr>
        <p:spPr>
          <a:xfrm>
            <a:off x="287572" y="548640"/>
            <a:ext cx="4047656" cy="2514283"/>
          </a:xfrm>
        </p:spPr>
        <p:txBody>
          <a:bodyPr>
            <a:noAutofit/>
          </a:bodyPr>
          <a:lstStyle/>
          <a:p>
            <a:r>
              <a:rPr lang="en-US" sz="4000" dirty="0"/>
              <a:t>WHERE TO MAIL MEMBERSHIP APPLICATIONS FOR PROCESSING</a:t>
            </a:r>
          </a:p>
        </p:txBody>
      </p:sp>
      <p:sp>
        <p:nvSpPr>
          <p:cNvPr id="24" name="Subtitle 23">
            <a:extLst>
              <a:ext uri="{FF2B5EF4-FFF2-40B4-BE49-F238E27FC236}">
                <a16:creationId xmlns:a16="http://schemas.microsoft.com/office/drawing/2014/main" id="{469CAB38-CD08-C8E0-5204-97DF26558239}"/>
              </a:ext>
            </a:extLst>
          </p:cNvPr>
          <p:cNvSpPr>
            <a:spLocks noGrp="1"/>
          </p:cNvSpPr>
          <p:nvPr>
            <p:ph type="subTitle" idx="1"/>
          </p:nvPr>
        </p:nvSpPr>
        <p:spPr>
          <a:xfrm>
            <a:off x="477520" y="3985764"/>
            <a:ext cx="3667760" cy="1655762"/>
          </a:xfrm>
        </p:spPr>
        <p:txBody>
          <a:bodyPr>
            <a:normAutofit/>
          </a:bodyPr>
          <a:lstStyle/>
          <a:p>
            <a:pPr>
              <a:spcBef>
                <a:spcPts val="600"/>
              </a:spcBef>
            </a:pPr>
            <a:r>
              <a:rPr lang="en-US" sz="1800" dirty="0"/>
              <a:t>Cindy Estell, Dept Treasurer</a:t>
            </a:r>
          </a:p>
          <a:p>
            <a:pPr>
              <a:spcBef>
                <a:spcPts val="600"/>
              </a:spcBef>
            </a:pPr>
            <a:r>
              <a:rPr lang="en-US" sz="1800" dirty="0"/>
              <a:t>PO Box 55850</a:t>
            </a:r>
          </a:p>
          <a:p>
            <a:pPr>
              <a:spcBef>
                <a:spcPts val="600"/>
              </a:spcBef>
            </a:pPr>
            <a:r>
              <a:rPr lang="en-US" sz="1800" dirty="0"/>
              <a:t>St Petersburg FL 33732-5850</a:t>
            </a:r>
          </a:p>
        </p:txBody>
      </p:sp>
    </p:spTree>
    <p:extLst>
      <p:ext uri="{BB962C8B-B14F-4D97-AF65-F5344CB8AC3E}">
        <p14:creationId xmlns:p14="http://schemas.microsoft.com/office/powerpoint/2010/main" val="18553131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5129D0-9B59-A0A6-7FD3-078736F1CCE8}"/>
              </a:ext>
            </a:extLst>
          </p:cNvPr>
          <p:cNvSpPr>
            <a:spLocks noGrp="1"/>
          </p:cNvSpPr>
          <p:nvPr>
            <p:ph type="title"/>
          </p:nvPr>
        </p:nvSpPr>
        <p:spPr/>
        <p:txBody>
          <a:bodyPr/>
          <a:lstStyle/>
          <a:p>
            <a:pPr algn="ctr"/>
            <a:r>
              <a:rPr lang="en-US" dirty="0"/>
              <a:t>  </a:t>
            </a:r>
            <a:r>
              <a:rPr lang="en-US" b="1" i="1" dirty="0">
                <a:solidFill>
                  <a:srgbClr val="0070C0"/>
                </a:solidFill>
              </a:rPr>
              <a:t>Membership can help for years to come</a:t>
            </a:r>
          </a:p>
        </p:txBody>
      </p:sp>
      <p:pic>
        <p:nvPicPr>
          <p:cNvPr id="1026" name="Picture 2" descr="Every Military Family Will Relate To These Meaningful Quotes ...">
            <a:extLst>
              <a:ext uri="{FF2B5EF4-FFF2-40B4-BE49-F238E27FC236}">
                <a16:creationId xmlns:a16="http://schemas.microsoft.com/office/drawing/2014/main" id="{3928F127-AF7D-BEEA-06E4-E746BD10476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1241895" y="2226469"/>
            <a:ext cx="6660211" cy="32635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9086572"/>
      </p:ext>
    </p:extLst>
  </p:cSld>
  <p:clrMapOvr>
    <a:masterClrMapping/>
  </p:clrMapOvr>
</p:sld>
</file>

<file path=ppt/theme/theme1.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1">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107147DC-41A2-4564-8145-42DDB57D3F41}">
  <we:reference id="wa200003891" version="1.0.0.1" store="en-US" storeType="OMEX"/>
  <we:alternateReferences>
    <we:reference id="WA200003891" version="1.0.0.1" store=""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Office 2013 - 2022 Theme</Template>
  <TotalTime>12237</TotalTime>
  <Words>1927</Words>
  <Application>Microsoft Office PowerPoint</Application>
  <PresentationFormat>On-screen Show (4:3)</PresentationFormat>
  <Paragraphs>92</Paragraphs>
  <Slides>22</Slides>
  <Notes>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22</vt:i4>
      </vt:variant>
    </vt:vector>
  </HeadingPairs>
  <TitlesOfParts>
    <vt:vector size="29" baseType="lpstr">
      <vt:lpstr>Aptos</vt:lpstr>
      <vt:lpstr>Arial</vt:lpstr>
      <vt:lpstr>Arial Narrow</vt:lpstr>
      <vt:lpstr>Calibri</vt:lpstr>
      <vt:lpstr>Calibri Light</vt:lpstr>
      <vt:lpstr>Wingdings</vt:lpstr>
      <vt:lpstr>Office 2013 - 2022 Theme</vt:lpstr>
      <vt:lpstr>PowerPoint Presentation</vt:lpstr>
      <vt:lpstr>PowerPoint Presentation</vt:lpstr>
      <vt:lpstr>PowerPoint Presentation</vt:lpstr>
      <vt:lpstr>PowerPoint Presentation</vt:lpstr>
      <vt:lpstr>INVESTIGATING COMMITTEE DUTIES</vt:lpstr>
      <vt:lpstr>PowerPoint Presentation</vt:lpstr>
      <vt:lpstr>ALL Applicant Information must be provided and legible  PART A:  Name: As they want it on the card        Female or Male  Check the appropriate box   Address: Where mail is received         Date of Birth: Must be provided  City/State and Zip: Where mail is received       Phone number:  If no phone number….indicate “NONE”      Email address Please ensure that the email address is clearly written..or indicate “NONE”   </vt:lpstr>
      <vt:lpstr>ALL Applicant Information must be provided and legible. PART B: The Auxiliary Post No, City and State is the Auxiliary is where the applicant is joining (not the Auxiliary No. if already a member and transferring to your Auxiliary.   MARK the appropriate reason for the application:   NEW Member    TRANSFERRING Member   REJOINING Member (provide Member ID #)  PART C: If “TRANSFER” … check the type of Membership {Annual or Life Member)   Member ID (if already a member): If the applicant is a current, lapsed or former member of another auxiliary, their Membership ID number and Previous Auxiliary should be provided  </vt:lpstr>
      <vt:lpstr>PowerPoint Presentation</vt:lpstr>
      <vt:lpstr>  PART E : Non-Affiliated: the eligible veteran is not a member of the VFW Post to which the applicant is joining Relationship: Mother, Father, Sister, Brother etc....    To eligible Veteran: the veteran’s name  Name of campaign and any ribbons or medals: As found on DD214 or other paperwork available. You should always reference the National Auxiliary Bylaws page 6-11 and follow the guide in determining eligibility.    Note: There is no need to list all medals/ribbons, only those that qualify the veteran for the VFW, i.e., Vietnam Service Medal, Asiatic-Pacific Campaign, American Campaign, Korean Service Medal)  Dates of Service:  the day they joined the military to the day they separated from the service.  Location: Foreign location where the veteran served….not the base where they served after returning to US   </vt:lpstr>
      <vt:lpstr>PART F: Recruited/Recommended by:  The individual who is recommending (recruiting) the applicant for membership to the auxiliary.  The individual recommending the applicant cannot be one of the Investigating Committee members signing the application.  Recruiter Member ID: This is the Recruiter’s Member ID.  National now keeps track of this for auxiliary recruiters and they will mail Recruiter pin(s) when the criteria has been met. If the Recruiter Member ID is missing or incorrect, it will not be entered into MALTA at the time of processing.  </vt:lpstr>
      <vt:lpstr>PART G:  Investigating Committee Signatures:  Must have at least two (2) Investigating Committee signatures and cannot also be listed as the Recruiter (Refer to Section 102 of the National Bylaws)  Rejected:  the applicant was not approved by a vote of the auxiliary to become a member   Accepted: the applicant was approved by a vote of the auxiliary to become a member                                                            Meeting Date: The meeting date that the application was rejected or approved by the members.  This date must be included on the application before sending to Department for processing. Obligated Date: This is the date the applicant signed the OBLIGATION at the bottom of the Membership application or the Meeting Date if you are unsure of the signature date. </vt:lpstr>
      <vt:lpstr>PART H:  Membership: The appropriate box must be checked indicating the type of membership “Annual” or “Life” the applicant has selected.   Payment Method and Amount:  The appropriate box must be checked indicating the payment method the applicant is paying the required membership fees.   If “Credit Card” is selected… DO NOT write in the applicants Credit Card number!      ***If paying by credit card, after this application is processed, an email and/or text message will be sent to the contact information provided above for payment. Instructions in the communication for payment must be completed within 30 days or otherwise the application will be voided. If someone other than the applicant above is paying by credit card for the membership, please list your phone number and email address below to receive payment instructions once the membership application has been processed.   </vt:lpstr>
      <vt:lpstr>PART I: Obligation: this is the obligation from the applicant/member to the auxiliary and their attest that all the information on the application is true and correct.  Signature and Date:  the applicant/member’s signature and date of signature</vt:lpstr>
      <vt:lpstr> Life membership fees are determined based on the age the applicant will be by 12/31 of the year they are becoming a member.  For Example:     Date of Birth: 10/17/1954 Date of Application: 08/15/2024      2024 -   1954          70  the age the applicant will be by 12/31/2024   Life Membership Fees due with the application are $150    </vt:lpstr>
      <vt:lpstr>PowerPoint Presentation</vt:lpstr>
      <vt:lpstr>PowerPoint Presentation</vt:lpstr>
      <vt:lpstr>PowerPoint Presentation</vt:lpstr>
      <vt:lpstr>PowerPoint Presentation</vt:lpstr>
      <vt:lpstr>PowerPoint Presentation</vt:lpstr>
      <vt:lpstr>WHERE TO MAIL MEMBERSHIP APPLICATIONS FOR PROCESSING</vt:lpstr>
      <vt:lpstr>  Membership can help for years to come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fill out and Application</dc:title>
  <dc:creator>Kelly Barr</dc:creator>
  <cp:lastModifiedBy>Cindy Estell</cp:lastModifiedBy>
  <cp:revision>54</cp:revision>
  <cp:lastPrinted>2023-10-30T23:21:52Z</cp:lastPrinted>
  <dcterms:created xsi:type="dcterms:W3CDTF">2023-06-26T22:37:25Z</dcterms:created>
  <dcterms:modified xsi:type="dcterms:W3CDTF">2026-07-22T17:48:48Z</dcterms:modified>
</cp:coreProperties>
</file>